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306" r:id="rId5"/>
    <p:sldId id="259" r:id="rId6"/>
    <p:sldId id="260" r:id="rId7"/>
    <p:sldId id="273" r:id="rId8"/>
    <p:sldId id="290" r:id="rId9"/>
    <p:sldId id="283" r:id="rId10"/>
    <p:sldId id="291" r:id="rId11"/>
    <p:sldId id="289" r:id="rId12"/>
    <p:sldId id="305" r:id="rId13"/>
    <p:sldId id="296" r:id="rId14"/>
    <p:sldId id="301" r:id="rId15"/>
    <p:sldId id="297" r:id="rId16"/>
    <p:sldId id="288" r:id="rId17"/>
    <p:sldId id="299" r:id="rId18"/>
    <p:sldId id="298" r:id="rId19"/>
    <p:sldId id="281" r:id="rId20"/>
    <p:sldId id="282" r:id="rId21"/>
  </p:sldIdLst>
  <p:sldSz cx="18288000" cy="10287000"/>
  <p:notesSz cx="6858000" cy="9144000"/>
  <p:embeddedFontLst>
    <p:embeddedFont>
      <p:font typeface="Montserrat" panose="020F0502020204030204" pitchFamily="2" charset="0"/>
      <p:regular r:id="rId23"/>
      <p:bold r:id="rId24"/>
      <p:italic r:id="rId25"/>
      <p:boldItalic r:id="rId26"/>
    </p:embeddedFont>
    <p:embeddedFont>
      <p:font typeface="Montserrat Light" panose="020F0502020204030204" pitchFamily="2" charset="0"/>
      <p:regular r:id="rId27"/>
      <p:italic r:id="rId28"/>
    </p:embeddedFont>
    <p:embeddedFont>
      <p:font typeface="Montserrat Medium" panose="020F0502020204030204" pitchFamily="2" charset="0"/>
      <p:regular r:id="rId29"/>
      <p:italic r:id="rId30"/>
    </p:embeddedFont>
    <p:embeddedFont>
      <p:font typeface="Times New Roman Bold" panose="02020803070505020304" pitchFamily="18" charset="0"/>
      <p:regular r:id="rId31"/>
      <p:bold r:id="rId32"/>
    </p:embeddedFont>
    <p:embeddedFont>
      <p:font typeface="Times New Roman Italics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37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943AA-F6E6-4942-B97E-A14C76E695EA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51947-E571-49BD-9FF3-AD1381B03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24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66449" lvl="8"/>
            <a:r>
              <a:rPr lang="en-US" dirty="0"/>
              <a:t>Last plan was adopted in 2012</a:t>
            </a:r>
          </a:p>
          <a:p>
            <a:pPr marL="3866449" lvl="8"/>
            <a:r>
              <a:rPr lang="en-US" dirty="0"/>
              <a:t>Introduce Dominique [TPD], Carlos [TPD], Luis [TPD], Len White [Div. 2], Mickey Anderson [ECRPO]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9CE8-D78C-D24E-A54D-967966A9563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9F9A294F-A03D-BC59-871D-55B88B6415C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100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9CE8-D78C-D24E-A54D-967966A9563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5BA8D6FD-F78F-9591-1D42-A97C64D0396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306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9CE8-D78C-D24E-A54D-967966A9563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654AB88D-67C1-07F5-A742-290FA28F2BB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03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9CE8-D78C-D24E-A54D-967966A9563F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4FC314AB-3FAB-0DEA-A3AD-82B6FB53D4D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753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9CE8-D78C-D24E-A54D-967966A9563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7104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9CE8-D78C-D24E-A54D-967966A9563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844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Bullet 2: Area and NCDOT</a:t>
            </a:r>
          </a:p>
          <a:p>
            <a:r>
              <a:rPr lang="en-US" dirty="0"/>
              <a:t>Bullet 3: ferries also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9CE8-D78C-D24E-A54D-967966A9563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D53C3CCD-8E11-4F4E-313E-F34548CFEF3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049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9CE8-D78C-D24E-A54D-967966A9563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180B8AEF-ED83-1E1E-4C6F-76709258ECB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014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Project Engineer to explain what “locally” means for this CTP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9CE8-D78C-D24E-A54D-967966A9563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1D61330A-F926-20BB-9EA5-1F0EE7BCF00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061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9CE8-D78C-D24E-A54D-967966A9563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417F7192-E492-7BB9-D2EC-2DE1165EE39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963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9CE8-D78C-D24E-A54D-967966A9563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75B63DBD-5802-DD09-AA09-9FFA00D5F43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599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9CE8-D78C-D24E-A54D-967966A9563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A0126554-2033-E312-5B7B-06CFFFE73DB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706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some STIP projects, and then analyze other plans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9CE8-D78C-D24E-A54D-967966A9563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DD306435-485B-6B4A-8BFA-EB982E0354C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763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9CE8-D78C-D24E-A54D-967966A9563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079B08C1-AF40-64C2-C3C1-F4A37668778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383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– On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54595E-6BD6-8BBE-8BE2-36698E84D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9568" b="31978"/>
          <a:stretch/>
        </p:blipFill>
        <p:spPr>
          <a:xfrm>
            <a:off x="2286" y="-13716"/>
            <a:ext cx="18283428" cy="103144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DBA6A1-A578-41C1-8E73-BDD1597F3C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070" y="3239441"/>
            <a:ext cx="16474019" cy="248364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7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AB1A14-16FA-49D0-BA25-AC60DC43EF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0070" y="5861197"/>
            <a:ext cx="16474019" cy="1076288"/>
          </a:xfrm>
        </p:spPr>
        <p:txBody>
          <a:bodyPr>
            <a:noAutofit/>
          </a:bodyPr>
          <a:lstStyle>
            <a:lvl1pPr marL="0" indent="0" algn="l">
              <a:buNone/>
              <a:defRPr sz="3150" b="0" i="0">
                <a:solidFill>
                  <a:schemeClr val="bg1"/>
                </a:solidFill>
                <a:latin typeface="Montserrat Medium" pitchFamily="2" charset="77"/>
              </a:defRPr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 dirty="0"/>
              <a:t>Subtitle or Presenter’s Name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81E5E7-CF95-0F41-AD31-CB3238F92F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8021" y="1390291"/>
            <a:ext cx="4975461" cy="117398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37EE8E-F308-4E1D-CF82-6A65531552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0071" y="7089262"/>
            <a:ext cx="16474017" cy="518330"/>
          </a:xfrm>
        </p:spPr>
        <p:txBody>
          <a:bodyPr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 goes here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30875CF-4B5F-14FE-E8BD-5B014D79578E}"/>
              </a:ext>
            </a:extLst>
          </p:cNvPr>
          <p:cNvSpPr txBox="1">
            <a:spLocks/>
          </p:cNvSpPr>
          <p:nvPr userDrawn="1"/>
        </p:nvSpPr>
        <p:spPr>
          <a:xfrm>
            <a:off x="848021" y="8827685"/>
            <a:ext cx="10632201" cy="107628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TransportNewLight_gdi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82940"/>
                </a:solidFill>
                <a:latin typeface="TransportNewLight_gdi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82940"/>
                </a:solidFill>
                <a:latin typeface="TransportNewLight_gdi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82940"/>
                </a:solidFill>
                <a:latin typeface="TransportNewLight_gdi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82940"/>
                </a:solidFill>
                <a:latin typeface="TransportNewLight_gdi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40000"/>
              </a:lnSpc>
            </a:pPr>
            <a:r>
              <a:rPr lang="en-US" sz="1650" b="0" i="0" kern="1200" dirty="0">
                <a:solidFill>
                  <a:schemeClr val="bg1"/>
                </a:solidFill>
                <a:effectLst/>
                <a:latin typeface="Montserrat Light" pitchFamily="2" charset="77"/>
                <a:ea typeface="+mn-ea"/>
                <a:cs typeface="+mn-cs"/>
              </a:rPr>
              <a:t>Connecting people, products and places safely and efficiently with customer focus, accountability and environmental sensitivity to enhance the economy and vitality of North Carolina</a:t>
            </a:r>
            <a:endParaRPr lang="en-US" sz="1650" b="0" i="0" dirty="0">
              <a:solidFill>
                <a:schemeClr val="bg1"/>
              </a:solidFill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53933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 and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5E2B8-F038-4FB6-BA9A-7A2FA8563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851" y="2804892"/>
            <a:ext cx="9018798" cy="6050514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25EFA3-FC1E-4DE4-8F4E-6408E1D0F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850" y="1637837"/>
            <a:ext cx="16853027" cy="43049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6F7424-9D0C-0F4E-B909-F8547D1471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1850" y="9316931"/>
            <a:ext cx="10408751" cy="547688"/>
          </a:xfrm>
        </p:spPr>
        <p:txBody>
          <a:bodyPr/>
          <a:lstStyle>
            <a:lvl1pPr marL="0" indent="0">
              <a:buNone/>
              <a:defRPr sz="1950"/>
            </a:lvl1pPr>
          </a:lstStyle>
          <a:p>
            <a:r>
              <a:rPr lang="en-US" dirty="0"/>
              <a:t>Disclaimer goes here (if needed)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CD4123A0-39A5-E48F-A3D9-2FFE32A5D7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54034" y="325173"/>
            <a:ext cx="13178592" cy="992982"/>
          </a:xfrm>
        </p:spPr>
        <p:txBody>
          <a:bodyPr/>
          <a:lstStyle>
            <a:lvl1pPr marL="0" indent="0" algn="r">
              <a:buNone/>
              <a:defRPr sz="2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DDFA45-1391-186C-6AEA-981126621E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0794" y="430026"/>
            <a:ext cx="1714500" cy="3048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2ECF729-2AA8-1767-551A-119858E8356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117932" y="2803705"/>
            <a:ext cx="8170068" cy="604978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5EE4CEE-037A-083C-CB94-A8B8BE1FB3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1850" y="2160431"/>
            <a:ext cx="16853024" cy="55117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100" b="1" i="0">
                <a:solidFill>
                  <a:schemeClr val="accent2"/>
                </a:solidFill>
                <a:latin typeface="Montserrat" pitchFamily="2" charset="77"/>
              </a:defRPr>
            </a:lvl1pPr>
            <a:lvl2pPr marL="835820" indent="-321470">
              <a:buFont typeface="Arial" panose="020B0604020202020204" pitchFamily="34" charset="0"/>
              <a:buChar char="•"/>
              <a:defRPr>
                <a:solidFill>
                  <a:srgbClr val="606165"/>
                </a:solidFill>
              </a:defRPr>
            </a:lvl2pPr>
            <a:lvl3pPr marL="1285875" indent="-257175">
              <a:buFont typeface="Arial" panose="020B0604020202020204" pitchFamily="34" charset="0"/>
              <a:buChar char="•"/>
              <a:defRPr>
                <a:solidFill>
                  <a:srgbClr val="606165"/>
                </a:solidFill>
              </a:defRPr>
            </a:lvl3pPr>
            <a:lvl4pPr marL="1800225" indent="-257175">
              <a:buFont typeface="Arial" panose="020B0604020202020204" pitchFamily="34" charset="0"/>
              <a:buChar char="•"/>
              <a:defRPr>
                <a:solidFill>
                  <a:srgbClr val="606165"/>
                </a:solidFill>
              </a:defRPr>
            </a:lvl4pPr>
            <a:lvl5pPr marL="2314575" indent="-257175">
              <a:buFont typeface="Arial" panose="020B0604020202020204" pitchFamily="34" charset="0"/>
              <a:buChar char="•"/>
              <a:defRPr>
                <a:solidFill>
                  <a:srgbClr val="606165"/>
                </a:solidFill>
              </a:defRPr>
            </a:lvl5pPr>
          </a:lstStyle>
          <a:p>
            <a:pPr lvl="0"/>
            <a:r>
              <a:rPr lang="en-US" dirty="0"/>
              <a:t>Subtitle Goes Here (if needed) 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CF2A4861-8644-FB60-9525-FDC789F35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86174" y="9443524"/>
            <a:ext cx="792227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5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fld id="{71AF279C-F903-5C4F-9E12-1390670575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412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-single or double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B6EADB7-3CC0-7099-8C49-4EDEA7395E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9568" b="31978"/>
          <a:stretch/>
        </p:blipFill>
        <p:spPr>
          <a:xfrm>
            <a:off x="2286" y="-13716"/>
            <a:ext cx="18283428" cy="10314432"/>
          </a:xfrm>
          <a:prstGeom prst="rect">
            <a:avLst/>
          </a:prstGeom>
        </p:spPr>
      </p:pic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D40490E3-9ACA-A37E-B32C-788800F3A6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8822" y="6693584"/>
            <a:ext cx="4754627" cy="83232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700" b="1" i="0">
                <a:solidFill>
                  <a:schemeClr val="bg1"/>
                </a:solidFill>
                <a:latin typeface="Montserrat" pitchFamily="2" charset="77"/>
              </a:defRPr>
            </a:lvl1pPr>
            <a:lvl2pPr marL="835820" indent="-321470">
              <a:buFont typeface="Arial" panose="020B0604020202020204" pitchFamily="34" charset="0"/>
              <a:buChar char="•"/>
              <a:defRPr>
                <a:solidFill>
                  <a:srgbClr val="606165"/>
                </a:solidFill>
              </a:defRPr>
            </a:lvl2pPr>
            <a:lvl3pPr marL="1285875" indent="-257175">
              <a:buFont typeface="Arial" panose="020B0604020202020204" pitchFamily="34" charset="0"/>
              <a:buChar char="•"/>
              <a:defRPr>
                <a:solidFill>
                  <a:srgbClr val="606165"/>
                </a:solidFill>
              </a:defRPr>
            </a:lvl3pPr>
            <a:lvl4pPr marL="1800225" indent="-257175">
              <a:buFont typeface="Arial" panose="020B0604020202020204" pitchFamily="34" charset="0"/>
              <a:buChar char="•"/>
              <a:defRPr>
                <a:solidFill>
                  <a:srgbClr val="606165"/>
                </a:solidFill>
              </a:defRPr>
            </a:lvl4pPr>
            <a:lvl5pPr marL="2314575" indent="-257175">
              <a:buFont typeface="Arial" panose="020B0604020202020204" pitchFamily="34" charset="0"/>
              <a:buChar char="•"/>
              <a:defRPr>
                <a:solidFill>
                  <a:srgbClr val="606165"/>
                </a:solidFill>
              </a:defRPr>
            </a:lvl5pPr>
          </a:lstStyle>
          <a:p>
            <a:pPr lvl="0"/>
            <a:r>
              <a:rPr lang="en-US" dirty="0" err="1"/>
              <a:t>ncdot.gov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074EDC5-E1D5-BF3A-B15B-FB990EE1C9C7}"/>
              </a:ext>
            </a:extLst>
          </p:cNvPr>
          <p:cNvSpPr txBox="1"/>
          <p:nvPr userDrawn="1"/>
        </p:nvSpPr>
        <p:spPr>
          <a:xfrm>
            <a:off x="1425429" y="7446467"/>
            <a:ext cx="1928880" cy="527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b="0" i="0" dirty="0">
                <a:solidFill>
                  <a:schemeClr val="bg1"/>
                </a:solidFill>
                <a:latin typeface="Montserrat Light" pitchFamily="2" charset="77"/>
              </a:rPr>
              <a:t>@NCDOT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E0FCD33-9A5F-5ED3-1EF2-8C55463BD7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18" y="7635113"/>
            <a:ext cx="390881" cy="3173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61F0A0E-CA22-C649-F088-049632D0FE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11" y="6737391"/>
            <a:ext cx="400640" cy="32051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C58AE78-EC8E-6E07-C646-51F69E8470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552038" y="8296030"/>
            <a:ext cx="390881" cy="39088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9438435-38A5-4D88-608F-C3AD7E30289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52038" y="7614017"/>
            <a:ext cx="390881" cy="3908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4F4BC91-610D-9C86-27A6-2A4CA2C5A0A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10911" y="8283149"/>
            <a:ext cx="442883" cy="43577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DBE9519-D88E-1749-BDA7-352FC4E514E0}"/>
              </a:ext>
            </a:extLst>
          </p:cNvPr>
          <p:cNvSpPr txBox="1"/>
          <p:nvPr userDrawn="1"/>
        </p:nvSpPr>
        <p:spPr>
          <a:xfrm>
            <a:off x="1440177" y="8170930"/>
            <a:ext cx="1928880" cy="496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950" b="0" i="0" dirty="0">
                <a:solidFill>
                  <a:schemeClr val="bg1"/>
                </a:solidFill>
                <a:latin typeface="Montserrat Light" pitchFamily="2" charset="77"/>
              </a:rPr>
              <a:t>@NCDOT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62154A0-A0B6-D570-EDCA-44FBC3370E33}"/>
              </a:ext>
            </a:extLst>
          </p:cNvPr>
          <p:cNvSpPr txBox="1"/>
          <p:nvPr userDrawn="1"/>
        </p:nvSpPr>
        <p:spPr>
          <a:xfrm>
            <a:off x="4021859" y="7520207"/>
            <a:ext cx="3143897" cy="496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950" b="0" i="0" dirty="0">
                <a:solidFill>
                  <a:schemeClr val="bg1"/>
                </a:solidFill>
                <a:latin typeface="Montserrat Light" pitchFamily="2" charset="77"/>
              </a:rPr>
              <a:t>NCDOT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B6C3C3D-1C69-D5D9-E2A0-0B32DFDFEB69}"/>
              </a:ext>
            </a:extLst>
          </p:cNvPr>
          <p:cNvSpPr txBox="1"/>
          <p:nvPr userDrawn="1"/>
        </p:nvSpPr>
        <p:spPr>
          <a:xfrm>
            <a:off x="4021859" y="8152577"/>
            <a:ext cx="3143897" cy="496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950" b="0" i="0" dirty="0" err="1">
                <a:solidFill>
                  <a:schemeClr val="bg1"/>
                </a:solidFill>
                <a:latin typeface="Montserrat Light" pitchFamily="2" charset="77"/>
              </a:rPr>
              <a:t>ncdotcom</a:t>
            </a:r>
            <a:endParaRPr lang="en-US" sz="1950" b="0" i="0" dirty="0">
              <a:solidFill>
                <a:schemeClr val="bg1"/>
              </a:solidFill>
              <a:latin typeface="Montserrat Light" pitchFamily="2" charset="77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47309D4-8481-3F44-1630-D48FFD705643}"/>
              </a:ext>
            </a:extLst>
          </p:cNvPr>
          <p:cNvSpPr/>
          <p:nvPr userDrawn="1"/>
        </p:nvSpPr>
        <p:spPr>
          <a:xfrm>
            <a:off x="1503975" y="3952265"/>
            <a:ext cx="3291840" cy="1616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0" i="0" dirty="0">
              <a:latin typeface="Montserrat" pitchFamily="2" charset="77"/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F8D6BC6F-24AE-6EFC-3FAB-C7B63094440C}"/>
              </a:ext>
            </a:extLst>
          </p:cNvPr>
          <p:cNvSpPr txBox="1">
            <a:spLocks/>
          </p:cNvSpPr>
          <p:nvPr userDrawn="1"/>
        </p:nvSpPr>
        <p:spPr>
          <a:xfrm>
            <a:off x="1354637" y="2791096"/>
            <a:ext cx="15923172" cy="8478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82940"/>
                </a:solidFill>
                <a:latin typeface="TransportNewMedium_gdi" pitchFamily="2" charset="77"/>
                <a:ea typeface="+mj-ea"/>
                <a:cs typeface="+mj-cs"/>
              </a:defRPr>
            </a:lvl1pPr>
          </a:lstStyle>
          <a:p>
            <a:r>
              <a:rPr lang="en-US" sz="5700" b="1" i="0" dirty="0">
                <a:solidFill>
                  <a:schemeClr val="bg1"/>
                </a:solidFill>
                <a:latin typeface="Montserrat" pitchFamily="2" charset="77"/>
              </a:rPr>
              <a:t>Contact 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E7E8D-E3EF-205A-569A-AC9B67ED51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82151" y="4510088"/>
            <a:ext cx="8217674" cy="6334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>
                <a:latin typeface="Montserrat" panose="00000800000000000000" pitchFamily="2" charset="0"/>
              </a:rPr>
              <a:t>First Name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E50309F-CA4A-872E-6F4B-BCBD75710D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01201" y="5043488"/>
            <a:ext cx="8217674" cy="6334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>
                <a:latin typeface="+mn-lt"/>
              </a:rPr>
              <a:t>email@ncdot.gov</a:t>
            </a:r>
            <a:endParaRPr lang="en-US" dirty="0">
              <a:latin typeface="Montserrat" panose="00000800000000000000" pitchFamily="2" charset="0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41A9FF9-49E4-B375-297A-B2579C2533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01201" y="5538788"/>
            <a:ext cx="8217674" cy="6334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>
                <a:latin typeface="+mn-lt"/>
              </a:rPr>
              <a:t>555-555-5555</a:t>
            </a:r>
            <a:endParaRPr lang="en-US" dirty="0">
              <a:latin typeface="Montserrat" panose="00000800000000000000" pitchFamily="2" charset="0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35AF40F-5851-4563-5F25-ECEAB73ACFB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49955" y="4524005"/>
            <a:ext cx="7905584" cy="6334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>
                <a:latin typeface="Montserrat" panose="00000800000000000000" pitchFamily="2" charset="0"/>
              </a:rPr>
              <a:t>First Name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586AE87-0038-DBC7-6FCF-3CE4441B3F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9005" y="5057405"/>
            <a:ext cx="7905584" cy="6334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>
                <a:latin typeface="+mn-lt"/>
              </a:rPr>
              <a:t>email@ncdot.gov</a:t>
            </a:r>
            <a:endParaRPr lang="en-US" dirty="0">
              <a:latin typeface="Montserrat" panose="00000800000000000000" pitchFamily="2" charset="0"/>
            </a:endParaRP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15F88FC-F83E-2E63-8585-170E5F4A26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69005" y="5552705"/>
            <a:ext cx="7905584" cy="6334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>
                <a:latin typeface="+mn-lt"/>
              </a:rPr>
              <a:t>555-555-5555</a:t>
            </a:r>
            <a:endParaRPr lang="en-US" dirty="0">
              <a:latin typeface="Montserrat" panose="00000800000000000000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7EF236B-140B-1B29-58B2-8D053719302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036440" y="8140760"/>
            <a:ext cx="556548" cy="55654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5222D86-E4FE-EEE4-2A59-8F4622B61CF5}"/>
              </a:ext>
            </a:extLst>
          </p:cNvPr>
          <p:cNvSpPr txBox="1"/>
          <p:nvPr userDrawn="1"/>
        </p:nvSpPr>
        <p:spPr>
          <a:xfrm>
            <a:off x="6518531" y="8136570"/>
            <a:ext cx="2336475" cy="527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b="0" i="0" dirty="0" err="1">
                <a:solidFill>
                  <a:schemeClr val="bg1"/>
                </a:solidFill>
                <a:latin typeface="Montserrat Light" pitchFamily="2" charset="77"/>
              </a:rPr>
              <a:t>ncdot_comm</a:t>
            </a:r>
            <a:endParaRPr lang="en-US" sz="2100" b="0" i="0" dirty="0">
              <a:solidFill>
                <a:schemeClr val="bg1"/>
              </a:solidFill>
              <a:latin typeface="Montserrat Light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7DAF0D-906E-2DDA-92A9-6FBC4DBBD814}"/>
              </a:ext>
            </a:extLst>
          </p:cNvPr>
          <p:cNvSpPr txBox="1"/>
          <p:nvPr userDrawn="1"/>
        </p:nvSpPr>
        <p:spPr>
          <a:xfrm>
            <a:off x="6518530" y="7475779"/>
            <a:ext cx="3744413" cy="527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b="0" i="0" dirty="0" err="1">
                <a:solidFill>
                  <a:schemeClr val="bg1"/>
                </a:solidFill>
                <a:latin typeface="Montserrat Light" pitchFamily="2" charset="77"/>
              </a:rPr>
              <a:t>NCDOTcommunications</a:t>
            </a:r>
            <a:endParaRPr lang="en-US" sz="2100" b="0" i="0" dirty="0">
              <a:solidFill>
                <a:schemeClr val="bg1"/>
              </a:solidFill>
              <a:latin typeface="Montserrat Light" pitchFamily="2" charset="77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66DD490-2713-E904-ADFE-332BC610D90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933523" y="7445358"/>
            <a:ext cx="691212" cy="69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20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646264-0739-C8AC-DEDB-4BD95D9223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9568" b="31978"/>
          <a:stretch/>
        </p:blipFill>
        <p:spPr>
          <a:xfrm>
            <a:off x="2286" y="-13716"/>
            <a:ext cx="18283428" cy="1031443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C63CEC2-73F1-E249-9932-47009EB79E84}"/>
              </a:ext>
            </a:extLst>
          </p:cNvPr>
          <p:cNvSpPr/>
          <p:nvPr userDrawn="1"/>
        </p:nvSpPr>
        <p:spPr>
          <a:xfrm>
            <a:off x="7498080" y="5599056"/>
            <a:ext cx="3291840" cy="1616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0" i="0" dirty="0">
              <a:latin typeface="Montserrat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465C8-35EB-544D-B744-7871A6117FA2}"/>
              </a:ext>
            </a:extLst>
          </p:cNvPr>
          <p:cNvSpPr txBox="1"/>
          <p:nvPr/>
        </p:nvSpPr>
        <p:spPr>
          <a:xfrm>
            <a:off x="4" y="4237815"/>
            <a:ext cx="18287999" cy="129266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sz="5700" b="1" i="0" dirty="0">
                <a:solidFill>
                  <a:schemeClr val="bg1"/>
                </a:solidFill>
                <a:latin typeface="Montserrat" pitchFamily="2" charset="77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727320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07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07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.google.com/earth/d/1zEZOF6aC3UCRxuvhFOLHwbFJGqlwHfMo?usp=sharin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23.png"/><Relationship Id="rId18" Type="http://schemas.openxmlformats.org/officeDocument/2006/relationships/image" Target="../media/image28.emf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emf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11" Type="http://schemas.openxmlformats.org/officeDocument/2006/relationships/image" Target="../media/image21.emf"/><Relationship Id="rId5" Type="http://schemas.openxmlformats.org/officeDocument/2006/relationships/image" Target="../media/image15.emf"/><Relationship Id="rId15" Type="http://schemas.openxmlformats.org/officeDocument/2006/relationships/image" Target="../media/image25.emf"/><Relationship Id="rId10" Type="http://schemas.openxmlformats.org/officeDocument/2006/relationships/image" Target="../media/image20.emf"/><Relationship Id="rId4" Type="http://schemas.openxmlformats.org/officeDocument/2006/relationships/image" Target="../media/image14.png"/><Relationship Id="rId9" Type="http://schemas.openxmlformats.org/officeDocument/2006/relationships/image" Target="../media/image19.emf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2.svg"/><Relationship Id="rId21" Type="http://schemas.openxmlformats.org/officeDocument/2006/relationships/image" Target="../media/image47.png"/><Relationship Id="rId42" Type="http://schemas.openxmlformats.org/officeDocument/2006/relationships/image" Target="../media/image68.svg"/><Relationship Id="rId47" Type="http://schemas.openxmlformats.org/officeDocument/2006/relationships/image" Target="../media/image73.png"/><Relationship Id="rId63" Type="http://schemas.openxmlformats.org/officeDocument/2006/relationships/image" Target="../media/image89.png"/><Relationship Id="rId68" Type="http://schemas.openxmlformats.org/officeDocument/2006/relationships/image" Target="../media/image94.svg"/><Relationship Id="rId16" Type="http://schemas.openxmlformats.org/officeDocument/2006/relationships/image" Target="../media/image42.svg"/><Relationship Id="rId11" Type="http://schemas.openxmlformats.org/officeDocument/2006/relationships/image" Target="../media/image37.png"/><Relationship Id="rId24" Type="http://schemas.openxmlformats.org/officeDocument/2006/relationships/image" Target="../media/image50.svg"/><Relationship Id="rId32" Type="http://schemas.openxmlformats.org/officeDocument/2006/relationships/image" Target="../media/image58.svg"/><Relationship Id="rId37" Type="http://schemas.openxmlformats.org/officeDocument/2006/relationships/image" Target="../media/image63.png"/><Relationship Id="rId40" Type="http://schemas.openxmlformats.org/officeDocument/2006/relationships/image" Target="../media/image66.svg"/><Relationship Id="rId45" Type="http://schemas.openxmlformats.org/officeDocument/2006/relationships/image" Target="../media/image71.png"/><Relationship Id="rId53" Type="http://schemas.openxmlformats.org/officeDocument/2006/relationships/image" Target="../media/image79.png"/><Relationship Id="rId58" Type="http://schemas.openxmlformats.org/officeDocument/2006/relationships/image" Target="../media/image84.svg"/><Relationship Id="rId66" Type="http://schemas.openxmlformats.org/officeDocument/2006/relationships/image" Target="../media/image92.svg"/><Relationship Id="rId74" Type="http://schemas.openxmlformats.org/officeDocument/2006/relationships/image" Target="../media/image100.svg"/><Relationship Id="rId79" Type="http://schemas.openxmlformats.org/officeDocument/2006/relationships/image" Target="../media/image105.png"/><Relationship Id="rId5" Type="http://schemas.openxmlformats.org/officeDocument/2006/relationships/image" Target="../media/image31.png"/><Relationship Id="rId61" Type="http://schemas.openxmlformats.org/officeDocument/2006/relationships/image" Target="../media/image87.png"/><Relationship Id="rId19" Type="http://schemas.openxmlformats.org/officeDocument/2006/relationships/image" Target="../media/image45.png"/><Relationship Id="rId14" Type="http://schemas.openxmlformats.org/officeDocument/2006/relationships/image" Target="../media/image40.svg"/><Relationship Id="rId22" Type="http://schemas.openxmlformats.org/officeDocument/2006/relationships/image" Target="../media/image48.svg"/><Relationship Id="rId27" Type="http://schemas.openxmlformats.org/officeDocument/2006/relationships/image" Target="../media/image53.png"/><Relationship Id="rId30" Type="http://schemas.openxmlformats.org/officeDocument/2006/relationships/image" Target="../media/image56.svg"/><Relationship Id="rId35" Type="http://schemas.openxmlformats.org/officeDocument/2006/relationships/image" Target="../media/image61.png"/><Relationship Id="rId43" Type="http://schemas.openxmlformats.org/officeDocument/2006/relationships/image" Target="../media/image69.png"/><Relationship Id="rId48" Type="http://schemas.openxmlformats.org/officeDocument/2006/relationships/image" Target="../media/image74.svg"/><Relationship Id="rId56" Type="http://schemas.openxmlformats.org/officeDocument/2006/relationships/image" Target="../media/image82.svg"/><Relationship Id="rId64" Type="http://schemas.openxmlformats.org/officeDocument/2006/relationships/image" Target="../media/image90.svg"/><Relationship Id="rId69" Type="http://schemas.openxmlformats.org/officeDocument/2006/relationships/image" Target="../media/image95.png"/><Relationship Id="rId77" Type="http://schemas.openxmlformats.org/officeDocument/2006/relationships/image" Target="../media/image103.png"/><Relationship Id="rId8" Type="http://schemas.openxmlformats.org/officeDocument/2006/relationships/image" Target="../media/image34.svg"/><Relationship Id="rId51" Type="http://schemas.openxmlformats.org/officeDocument/2006/relationships/image" Target="../media/image77.png"/><Relationship Id="rId72" Type="http://schemas.openxmlformats.org/officeDocument/2006/relationships/image" Target="../media/image98.svg"/><Relationship Id="rId80" Type="http://schemas.openxmlformats.org/officeDocument/2006/relationships/image" Target="../media/image106.svg"/><Relationship Id="rId3" Type="http://schemas.openxmlformats.org/officeDocument/2006/relationships/image" Target="../media/image29.png"/><Relationship Id="rId12" Type="http://schemas.openxmlformats.org/officeDocument/2006/relationships/image" Target="../media/image38.sv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33" Type="http://schemas.openxmlformats.org/officeDocument/2006/relationships/image" Target="../media/image59.png"/><Relationship Id="rId38" Type="http://schemas.openxmlformats.org/officeDocument/2006/relationships/image" Target="../media/image64.svg"/><Relationship Id="rId46" Type="http://schemas.openxmlformats.org/officeDocument/2006/relationships/image" Target="../media/image72.svg"/><Relationship Id="rId59" Type="http://schemas.openxmlformats.org/officeDocument/2006/relationships/image" Target="../media/image85.png"/><Relationship Id="rId67" Type="http://schemas.openxmlformats.org/officeDocument/2006/relationships/image" Target="../media/image93.png"/><Relationship Id="rId20" Type="http://schemas.openxmlformats.org/officeDocument/2006/relationships/image" Target="../media/image46.svg"/><Relationship Id="rId41" Type="http://schemas.openxmlformats.org/officeDocument/2006/relationships/image" Target="../media/image67.png"/><Relationship Id="rId54" Type="http://schemas.openxmlformats.org/officeDocument/2006/relationships/image" Target="../media/image80.svg"/><Relationship Id="rId62" Type="http://schemas.openxmlformats.org/officeDocument/2006/relationships/image" Target="../media/image88.svg"/><Relationship Id="rId70" Type="http://schemas.openxmlformats.org/officeDocument/2006/relationships/image" Target="../media/image96.svg"/><Relationship Id="rId75" Type="http://schemas.openxmlformats.org/officeDocument/2006/relationships/image" Target="../media/image10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sv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svg"/><Relationship Id="rId36" Type="http://schemas.openxmlformats.org/officeDocument/2006/relationships/image" Target="../media/image62.svg"/><Relationship Id="rId49" Type="http://schemas.openxmlformats.org/officeDocument/2006/relationships/image" Target="../media/image75.png"/><Relationship Id="rId57" Type="http://schemas.openxmlformats.org/officeDocument/2006/relationships/image" Target="../media/image83.png"/><Relationship Id="rId10" Type="http://schemas.openxmlformats.org/officeDocument/2006/relationships/image" Target="../media/image36.svg"/><Relationship Id="rId31" Type="http://schemas.openxmlformats.org/officeDocument/2006/relationships/image" Target="../media/image57.png"/><Relationship Id="rId44" Type="http://schemas.openxmlformats.org/officeDocument/2006/relationships/image" Target="../media/image70.svg"/><Relationship Id="rId52" Type="http://schemas.openxmlformats.org/officeDocument/2006/relationships/image" Target="../media/image78.svg"/><Relationship Id="rId60" Type="http://schemas.openxmlformats.org/officeDocument/2006/relationships/image" Target="../media/image86.svg"/><Relationship Id="rId65" Type="http://schemas.openxmlformats.org/officeDocument/2006/relationships/image" Target="../media/image91.png"/><Relationship Id="rId73" Type="http://schemas.openxmlformats.org/officeDocument/2006/relationships/image" Target="../media/image99.png"/><Relationship Id="rId78" Type="http://schemas.openxmlformats.org/officeDocument/2006/relationships/image" Target="../media/image104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3" Type="http://schemas.openxmlformats.org/officeDocument/2006/relationships/image" Target="../media/image39.png"/><Relationship Id="rId18" Type="http://schemas.openxmlformats.org/officeDocument/2006/relationships/image" Target="../media/image44.svg"/><Relationship Id="rId39" Type="http://schemas.openxmlformats.org/officeDocument/2006/relationships/image" Target="../media/image65.png"/><Relationship Id="rId34" Type="http://schemas.openxmlformats.org/officeDocument/2006/relationships/image" Target="../media/image60.svg"/><Relationship Id="rId50" Type="http://schemas.openxmlformats.org/officeDocument/2006/relationships/image" Target="../media/image76.svg"/><Relationship Id="rId55" Type="http://schemas.openxmlformats.org/officeDocument/2006/relationships/image" Target="../media/image81.png"/><Relationship Id="rId76" Type="http://schemas.openxmlformats.org/officeDocument/2006/relationships/image" Target="../media/image102.svg"/><Relationship Id="rId7" Type="http://schemas.openxmlformats.org/officeDocument/2006/relationships/image" Target="../media/image33.png"/><Relationship Id="rId71" Type="http://schemas.openxmlformats.org/officeDocument/2006/relationships/image" Target="../media/image97.png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808432"/>
            <a:ext cx="18288000" cy="478568"/>
            <a:chOff x="0" y="0"/>
            <a:chExt cx="4816593" cy="1260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26043"/>
            </a:xfrm>
            <a:custGeom>
              <a:avLst/>
              <a:gdLst/>
              <a:ahLst/>
              <a:cxnLst/>
              <a:rect l="l" t="t" r="r" b="b"/>
              <a:pathLst>
                <a:path w="4816592" h="126043">
                  <a:moveTo>
                    <a:pt x="0" y="0"/>
                  </a:moveTo>
                  <a:lnTo>
                    <a:pt x="4816592" y="0"/>
                  </a:lnTo>
                  <a:lnTo>
                    <a:pt x="4816592" y="126043"/>
                  </a:lnTo>
                  <a:lnTo>
                    <a:pt x="0" y="126043"/>
                  </a:lnTo>
                  <a:close/>
                </a:path>
              </a:pathLst>
            </a:custGeom>
            <a:solidFill>
              <a:srgbClr val="283C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64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693381" y="1028700"/>
            <a:ext cx="6901237" cy="2564606"/>
          </a:xfrm>
          <a:custGeom>
            <a:avLst/>
            <a:gdLst/>
            <a:ahLst/>
            <a:cxnLst/>
            <a:rect l="l" t="t" r="r" b="b"/>
            <a:pathLst>
              <a:path w="6901237" h="2564606">
                <a:moveTo>
                  <a:pt x="0" y="0"/>
                </a:moveTo>
                <a:lnTo>
                  <a:pt x="6901238" y="0"/>
                </a:lnTo>
                <a:lnTo>
                  <a:pt x="6901238" y="2564606"/>
                </a:lnTo>
                <a:lnTo>
                  <a:pt x="0" y="25646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1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139952" y="3440906"/>
            <a:ext cx="10008096" cy="232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Eastern Carolina Rural Planning Organization</a:t>
            </a:r>
          </a:p>
          <a:p>
            <a:pPr algn="ctr">
              <a:lnSpc>
                <a:spcPts val="4200"/>
              </a:lnSpc>
            </a:pPr>
            <a:endParaRPr lang="en-US" sz="3999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5999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TCC and TAC Meeting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95305" y="6362700"/>
            <a:ext cx="2897386" cy="494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July 17th,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4AB20AA-E5DC-F33D-FB7B-B664616C3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0" y="0"/>
            <a:ext cx="18230241" cy="102870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49C8CB-198A-4362-B36D-A664F9BC4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851" y="2804892"/>
            <a:ext cx="16880775" cy="6050514"/>
          </a:xfrm>
        </p:spPr>
        <p:txBody>
          <a:bodyPr>
            <a:normAutofit fontScale="85000" lnSpcReduction="20000"/>
          </a:bodyPr>
          <a:lstStyle/>
          <a:p>
            <a:pPr lvl="3" indent="0">
              <a:buClr>
                <a:schemeClr val="bg1"/>
              </a:buClr>
              <a:buNone/>
            </a:pPr>
            <a:endParaRPr lang="en-US" sz="3300" dirty="0">
              <a:solidFill>
                <a:schemeClr val="bg1"/>
              </a:solidFill>
            </a:endParaRPr>
          </a:p>
          <a:p>
            <a:pPr marL="1200150" lvl="1" indent="-428625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chemeClr val="bg1"/>
                </a:solidFill>
              </a:rPr>
              <a:t>It is adopted or endorsed at three levels: </a:t>
            </a:r>
          </a:p>
          <a:p>
            <a:pPr lvl="1" indent="0">
              <a:buClr>
                <a:schemeClr val="bg1"/>
              </a:buClr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marL="1800225" lvl="2" indent="-51435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n-US" sz="3300" b="1" dirty="0">
                <a:solidFill>
                  <a:schemeClr val="bg1"/>
                </a:solidFill>
              </a:rPr>
              <a:t>Locally</a:t>
            </a:r>
          </a:p>
          <a:p>
            <a:pPr marL="1800225" lvl="2" indent="-51435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n-US" sz="3300" b="1" dirty="0">
                <a:solidFill>
                  <a:schemeClr val="bg1"/>
                </a:solidFill>
              </a:rPr>
              <a:t>Eastern Carolina Rural Planning Organization</a:t>
            </a:r>
          </a:p>
          <a:p>
            <a:pPr marL="1800225" lvl="2" indent="-51435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n-US" sz="3300" b="1" dirty="0">
                <a:solidFill>
                  <a:schemeClr val="bg1"/>
                </a:solidFill>
              </a:rPr>
              <a:t>NCDOT Board of Transportation</a:t>
            </a:r>
          </a:p>
          <a:p>
            <a:pPr marL="1800225" lvl="2" indent="-514350">
              <a:buClr>
                <a:schemeClr val="bg1"/>
              </a:buClr>
            </a:pPr>
            <a:endParaRPr lang="en-US" sz="3300" b="1" dirty="0">
              <a:solidFill>
                <a:schemeClr val="bg1"/>
              </a:solidFill>
            </a:endParaRPr>
          </a:p>
          <a:p>
            <a:pPr marL="1285875" lvl="1" indent="-5143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3300" b="1" dirty="0">
                <a:solidFill>
                  <a:schemeClr val="bg1"/>
                </a:solidFill>
              </a:rPr>
              <a:t>It is the first step of the development of a project</a:t>
            </a:r>
          </a:p>
          <a:p>
            <a:pPr lvl="1" indent="0">
              <a:buClr>
                <a:schemeClr val="bg1"/>
              </a:buClr>
              <a:buNone/>
            </a:pPr>
            <a:endParaRPr lang="en-US" sz="3300" b="1" dirty="0">
              <a:solidFill>
                <a:schemeClr val="bg1"/>
              </a:solidFill>
            </a:endParaRPr>
          </a:p>
          <a:p>
            <a:pPr marL="1285875" lvl="1" indent="-5143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3300" b="1" dirty="0">
                <a:solidFill>
                  <a:schemeClr val="bg1"/>
                </a:solidFill>
              </a:rPr>
              <a:t>It is a requirement of NC State Statute § 136-66.2</a:t>
            </a:r>
          </a:p>
          <a:p>
            <a:pPr marL="1285875" lvl="1" indent="-514350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3300" b="1" dirty="0">
              <a:solidFill>
                <a:schemeClr val="bg1"/>
              </a:solidFill>
            </a:endParaRPr>
          </a:p>
          <a:p>
            <a:pPr marL="1800225" lvl="2" indent="-514350">
              <a:buClr>
                <a:schemeClr val="bg1"/>
              </a:buClr>
            </a:pPr>
            <a:endParaRPr lang="en-US" sz="3300" b="1" dirty="0">
              <a:solidFill>
                <a:schemeClr val="bg1"/>
              </a:solidFill>
            </a:endParaRPr>
          </a:p>
          <a:p>
            <a:pPr lvl="2" indent="0">
              <a:buClr>
                <a:schemeClr val="bg1"/>
              </a:buClr>
              <a:buNone/>
            </a:pPr>
            <a:r>
              <a:rPr lang="en-US" sz="3300" dirty="0">
                <a:solidFill>
                  <a:schemeClr val="bg1"/>
                </a:solidFill>
              </a:rPr>
              <a:t>	</a:t>
            </a:r>
          </a:p>
          <a:p>
            <a:pPr>
              <a:buClr>
                <a:schemeClr val="bg1"/>
              </a:buClr>
            </a:pPr>
            <a:endParaRPr lang="en-US" sz="36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CDCAB3-FDF7-702F-7EA1-CB71017A7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A CTP?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9D9EFF-B120-CA22-2D86-F1693ECB1B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Is A CTP?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B3A985-366A-013B-24F4-F39BE0CA97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/>
              <a:t>Comprehensive Transportation Plan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E7A6FB-4F64-9865-FF52-A78EEFBE0E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AF279C-F903-5C4F-9E12-13906705754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C40D8F-4079-BD04-0F91-D468C8B63046}"/>
              </a:ext>
            </a:extLst>
          </p:cNvPr>
          <p:cNvSpPr txBox="1"/>
          <p:nvPr/>
        </p:nvSpPr>
        <p:spPr>
          <a:xfrm>
            <a:off x="-3440490" y="-43655"/>
            <a:ext cx="2973765" cy="165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950" dirty="0"/>
              <a:t>Other slide variations are available. Select Insert above and click on the drop menu beside “new slide” to see all the options.</a:t>
            </a:r>
          </a:p>
        </p:txBody>
      </p:sp>
    </p:spTree>
    <p:extLst>
      <p:ext uri="{BB962C8B-B14F-4D97-AF65-F5344CB8AC3E}">
        <p14:creationId xmlns:p14="http://schemas.microsoft.com/office/powerpoint/2010/main" val="83304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4AB20AA-E5DC-F33D-FB7B-B664616C3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6725" y="-317155"/>
            <a:ext cx="18802304" cy="1060980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FCDCAB3-FDF7-702F-7EA1-CB71017A7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How a CTP fits into the Construction process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9D9EFF-B120-CA22-2D86-F1693ECB1B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Is A CTP?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E7A6FB-4F64-9865-FF52-A78EEFBE0E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AF279C-F903-5C4F-9E12-13906705754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C40D8F-4079-BD04-0F91-D468C8B63046}"/>
              </a:ext>
            </a:extLst>
          </p:cNvPr>
          <p:cNvSpPr txBox="1"/>
          <p:nvPr/>
        </p:nvSpPr>
        <p:spPr>
          <a:xfrm>
            <a:off x="-3440490" y="-43655"/>
            <a:ext cx="2973765" cy="165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950" dirty="0"/>
              <a:t>Other slide variations are available. Select Insert above and click on the drop menu beside “new slide” to see all the options.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A809E95E-91EA-B013-9B97-7298522D8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485" y="2429336"/>
            <a:ext cx="8247917" cy="1194842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700" b="1" dirty="0">
                <a:solidFill>
                  <a:srgbClr val="FFFF00"/>
                </a:solidFill>
                <a:latin typeface="Arial" charset="0"/>
              </a:rPr>
              <a:t>Long-Range Planning</a:t>
            </a:r>
            <a:endParaRPr lang="en-US" sz="2700" dirty="0">
              <a:latin typeface="Arial" charset="0"/>
            </a:endParaRPr>
          </a:p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Arial" charset="0"/>
              </a:rPr>
              <a:t>Determining the Need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6CDD1A16-A6C4-992A-E73D-8CFCCEC2F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485" y="5571873"/>
            <a:ext cx="8247917" cy="122439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700" b="1" dirty="0">
                <a:latin typeface="Arial" charset="0"/>
              </a:rPr>
              <a:t>Project Planning and Design</a:t>
            </a:r>
            <a:endParaRPr lang="en-US" sz="2700" dirty="0">
              <a:latin typeface="Arial" charset="0"/>
            </a:endParaRPr>
          </a:p>
          <a:p>
            <a:pPr algn="ctr">
              <a:defRPr/>
            </a:pPr>
            <a:r>
              <a:rPr lang="en-US" sz="2700" dirty="0">
                <a:solidFill>
                  <a:srgbClr val="FC0128"/>
                </a:solidFill>
                <a:latin typeface="Arial" charset="0"/>
              </a:rPr>
              <a:t>Minimize Impacts, Refine, and Design</a:t>
            </a:r>
            <a:endParaRPr lang="en-US" sz="2700" dirty="0">
              <a:latin typeface="Arial" charset="0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09DDE781-BD76-E690-5C53-B5670C548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485" y="7112755"/>
            <a:ext cx="8247917" cy="1140614"/>
          </a:xfrm>
          <a:prstGeom prst="rect">
            <a:avLst/>
          </a:prstGeom>
          <a:solidFill>
            <a:srgbClr val="CC66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700" b="1" dirty="0">
                <a:solidFill>
                  <a:srgbClr val="FFFF00"/>
                </a:solidFill>
                <a:latin typeface="Arial" charset="0"/>
              </a:rPr>
              <a:t>Construction</a:t>
            </a:r>
            <a:endParaRPr lang="en-US" sz="2700" dirty="0">
              <a:latin typeface="Arial" charset="0"/>
            </a:endParaRPr>
          </a:p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Arial" charset="0"/>
              </a:rPr>
              <a:t>Building the Project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769296DC-E39B-0EA1-0BC9-C7B705A42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485" y="8550870"/>
            <a:ext cx="8247917" cy="1068054"/>
          </a:xfrm>
          <a:prstGeom prst="rect">
            <a:avLst/>
          </a:prstGeom>
          <a:solidFill>
            <a:srgbClr val="0080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700" b="1" dirty="0">
                <a:solidFill>
                  <a:srgbClr val="FFFF00"/>
                </a:solidFill>
                <a:latin typeface="Arial" charset="0"/>
              </a:rPr>
              <a:t>Maintenance and Operations</a:t>
            </a:r>
            <a:endParaRPr lang="en-US" sz="2700" dirty="0">
              <a:latin typeface="Arial" charset="0"/>
            </a:endParaRPr>
          </a:p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Arial" charset="0"/>
              </a:rPr>
              <a:t>Make infrastructure last longer and perform better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61F0A769-2333-DC58-9E9B-B4242888F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485" y="3985644"/>
            <a:ext cx="8247917" cy="122439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700" b="1" dirty="0">
                <a:latin typeface="Arial" charset="0"/>
              </a:rPr>
              <a:t>Prioritization &amp; Funding</a:t>
            </a:r>
            <a:endParaRPr lang="en-US" sz="2700" dirty="0">
              <a:latin typeface="Arial" charset="0"/>
            </a:endParaRPr>
          </a:p>
          <a:p>
            <a:pPr algn="ctr">
              <a:defRPr/>
            </a:pPr>
            <a:r>
              <a:rPr lang="en-US" sz="2700" dirty="0">
                <a:solidFill>
                  <a:schemeClr val="tx2"/>
                </a:solidFill>
                <a:latin typeface="Arial" charset="0"/>
              </a:rPr>
              <a:t>Project is scored and funded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1E1D12-C476-D8CD-9281-A05FFBA7D185}"/>
              </a:ext>
            </a:extLst>
          </p:cNvPr>
          <p:cNvGrpSpPr/>
          <p:nvPr/>
        </p:nvGrpSpPr>
        <p:grpSpPr>
          <a:xfrm>
            <a:off x="9868633" y="2568807"/>
            <a:ext cx="3756452" cy="1008788"/>
            <a:chOff x="5139196" y="1678723"/>
            <a:chExt cx="2301397" cy="550630"/>
          </a:xfrm>
        </p:grpSpPr>
        <p:sp>
          <p:nvSpPr>
            <p:cNvPr id="23" name="AutoShape 12">
              <a:extLst>
                <a:ext uri="{FF2B5EF4-FFF2-40B4-BE49-F238E27FC236}">
                  <a16:creationId xmlns:a16="http://schemas.microsoft.com/office/drawing/2014/main" id="{5AC3E154-493E-3834-6552-138233E0AD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139196" y="1678723"/>
              <a:ext cx="2301397" cy="550630"/>
            </a:xfrm>
            <a:prstGeom prst="rightArrow">
              <a:avLst>
                <a:gd name="adj1" fmla="val 50000"/>
                <a:gd name="adj2" fmla="val 70455"/>
              </a:avLst>
            </a:prstGeom>
            <a:solidFill>
              <a:srgbClr val="FFFF00"/>
            </a:solidFill>
            <a:ln w="1905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27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A8D2CAF-1D62-C04F-CF73-3B58C4FDC038}"/>
                </a:ext>
              </a:extLst>
            </p:cNvPr>
            <p:cNvSpPr txBox="1"/>
            <p:nvPr/>
          </p:nvSpPr>
          <p:spPr>
            <a:xfrm>
              <a:off x="5876924" y="1764059"/>
              <a:ext cx="1038225" cy="35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600" b="1" dirty="0">
                  <a:latin typeface="Arial" charset="0"/>
                </a:rPr>
                <a:t>CTP</a:t>
              </a:r>
              <a:endParaRPr lang="en-US" sz="3600" dirty="0">
                <a:latin typeface="Arial" charset="0"/>
              </a:endParaRPr>
            </a:p>
          </p:txBody>
        </p:sp>
      </p:grpSp>
      <p:sp>
        <p:nvSpPr>
          <p:cNvPr id="19" name="Arrow: Curved Right 18">
            <a:extLst>
              <a:ext uri="{FF2B5EF4-FFF2-40B4-BE49-F238E27FC236}">
                <a16:creationId xmlns:a16="http://schemas.microsoft.com/office/drawing/2014/main" id="{2D90B21D-DD87-2C35-9998-28524CC3BA14}"/>
              </a:ext>
            </a:extLst>
          </p:cNvPr>
          <p:cNvSpPr/>
          <p:nvPr/>
        </p:nvSpPr>
        <p:spPr>
          <a:xfrm>
            <a:off x="538099" y="2749121"/>
            <a:ext cx="517496" cy="1518182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0" name="Arrow: Curved Right 19">
            <a:extLst>
              <a:ext uri="{FF2B5EF4-FFF2-40B4-BE49-F238E27FC236}">
                <a16:creationId xmlns:a16="http://schemas.microsoft.com/office/drawing/2014/main" id="{F167C12A-36AA-7F6E-F8DA-E44D953F8098}"/>
              </a:ext>
            </a:extLst>
          </p:cNvPr>
          <p:cNvSpPr/>
          <p:nvPr/>
        </p:nvSpPr>
        <p:spPr>
          <a:xfrm>
            <a:off x="538099" y="4446374"/>
            <a:ext cx="517496" cy="1518182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1" name="Arrow: Curved Right 20">
            <a:extLst>
              <a:ext uri="{FF2B5EF4-FFF2-40B4-BE49-F238E27FC236}">
                <a16:creationId xmlns:a16="http://schemas.microsoft.com/office/drawing/2014/main" id="{5E38C4BA-3B32-B195-A54D-5B68B853FF41}"/>
              </a:ext>
            </a:extLst>
          </p:cNvPr>
          <p:cNvSpPr/>
          <p:nvPr/>
        </p:nvSpPr>
        <p:spPr>
          <a:xfrm>
            <a:off x="538099" y="6143627"/>
            <a:ext cx="517496" cy="1518182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2" name="Arrow: Curved Right 21">
            <a:extLst>
              <a:ext uri="{FF2B5EF4-FFF2-40B4-BE49-F238E27FC236}">
                <a16:creationId xmlns:a16="http://schemas.microsoft.com/office/drawing/2014/main" id="{F63CB913-1F37-F456-568D-FACC80202FA9}"/>
              </a:ext>
            </a:extLst>
          </p:cNvPr>
          <p:cNvSpPr/>
          <p:nvPr/>
        </p:nvSpPr>
        <p:spPr>
          <a:xfrm>
            <a:off x="538099" y="7840880"/>
            <a:ext cx="517496" cy="1518182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167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4AB20AA-E5DC-F33D-FB7B-B664616C3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6725" y="-307428"/>
            <a:ext cx="18802304" cy="1060980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FCDCAB3-FDF7-702F-7EA1-CB71017A7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How a CTP fits into the Construction process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9D9EFF-B120-CA22-2D86-F1693ECB1B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Is A CTP?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E7A6FB-4F64-9865-FF52-A78EEFBE0E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AF279C-F903-5C4F-9E12-13906705754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C40D8F-4079-BD04-0F91-D468C8B63046}"/>
              </a:ext>
            </a:extLst>
          </p:cNvPr>
          <p:cNvSpPr txBox="1"/>
          <p:nvPr/>
        </p:nvSpPr>
        <p:spPr>
          <a:xfrm>
            <a:off x="-3440490" y="-43655"/>
            <a:ext cx="2973765" cy="165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950" dirty="0"/>
              <a:t>Other slide variations are available. Select Insert above and click on the drop menu beside “new slide” to see all the options.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A809E95E-91EA-B013-9B97-7298522D8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485" y="2429336"/>
            <a:ext cx="8247917" cy="1194842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700" b="1" dirty="0">
                <a:solidFill>
                  <a:srgbClr val="FFFF00"/>
                </a:solidFill>
                <a:latin typeface="Arial" charset="0"/>
              </a:rPr>
              <a:t>Long-Range Planning</a:t>
            </a:r>
            <a:endParaRPr lang="en-US" sz="2700" dirty="0">
              <a:latin typeface="Arial" charset="0"/>
            </a:endParaRPr>
          </a:p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Arial" charset="0"/>
              </a:rPr>
              <a:t>Determining the Need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6CDD1A16-A6C4-992A-E73D-8CFCCEC2F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485" y="5571873"/>
            <a:ext cx="8247917" cy="122439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700" b="1" dirty="0">
                <a:latin typeface="Arial" charset="0"/>
              </a:rPr>
              <a:t>Project Planning and Design</a:t>
            </a:r>
            <a:endParaRPr lang="en-US" sz="2700" dirty="0">
              <a:latin typeface="Arial" charset="0"/>
            </a:endParaRPr>
          </a:p>
          <a:p>
            <a:pPr algn="ctr">
              <a:defRPr/>
            </a:pPr>
            <a:r>
              <a:rPr lang="en-US" sz="2700" dirty="0">
                <a:solidFill>
                  <a:srgbClr val="FC0128"/>
                </a:solidFill>
                <a:latin typeface="Arial" charset="0"/>
              </a:rPr>
              <a:t>Minimize Impacts, Refine, and Design</a:t>
            </a:r>
            <a:endParaRPr lang="en-US" sz="2700" dirty="0">
              <a:latin typeface="Arial" charset="0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09DDE781-BD76-E690-5C53-B5670C548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485" y="7112755"/>
            <a:ext cx="8247917" cy="1140614"/>
          </a:xfrm>
          <a:prstGeom prst="rect">
            <a:avLst/>
          </a:prstGeom>
          <a:solidFill>
            <a:srgbClr val="CC66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700" b="1" dirty="0">
                <a:solidFill>
                  <a:srgbClr val="FFFF00"/>
                </a:solidFill>
                <a:latin typeface="Arial" charset="0"/>
              </a:rPr>
              <a:t>Construction</a:t>
            </a:r>
            <a:endParaRPr lang="en-US" sz="2700" dirty="0">
              <a:latin typeface="Arial" charset="0"/>
            </a:endParaRPr>
          </a:p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Arial" charset="0"/>
              </a:rPr>
              <a:t>Building the Project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769296DC-E39B-0EA1-0BC9-C7B705A42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485" y="8550870"/>
            <a:ext cx="8247917" cy="1068054"/>
          </a:xfrm>
          <a:prstGeom prst="rect">
            <a:avLst/>
          </a:prstGeom>
          <a:solidFill>
            <a:srgbClr val="0080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700" b="1" dirty="0">
                <a:solidFill>
                  <a:srgbClr val="FFFF00"/>
                </a:solidFill>
                <a:latin typeface="Arial" charset="0"/>
              </a:rPr>
              <a:t>Maintenance and Operations</a:t>
            </a:r>
            <a:endParaRPr lang="en-US" sz="2700" dirty="0">
              <a:latin typeface="Arial" charset="0"/>
            </a:endParaRPr>
          </a:p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Arial" charset="0"/>
              </a:rPr>
              <a:t>Make infrastructure last longer and perform better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61F0A769-2333-DC58-9E9B-B4242888F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485" y="3985644"/>
            <a:ext cx="8247917" cy="122439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700" b="1" dirty="0">
                <a:latin typeface="Arial" charset="0"/>
              </a:rPr>
              <a:t>Prioritization &amp; Funding</a:t>
            </a:r>
            <a:endParaRPr lang="en-US" sz="2700" dirty="0">
              <a:latin typeface="Arial" charset="0"/>
            </a:endParaRPr>
          </a:p>
          <a:p>
            <a:pPr algn="ctr">
              <a:defRPr/>
            </a:pPr>
            <a:r>
              <a:rPr lang="en-US" sz="2700" dirty="0">
                <a:solidFill>
                  <a:schemeClr val="tx2"/>
                </a:solidFill>
                <a:latin typeface="Arial" charset="0"/>
              </a:rPr>
              <a:t>Project is scored and funded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1E1D12-C476-D8CD-9281-A05FFBA7D185}"/>
              </a:ext>
            </a:extLst>
          </p:cNvPr>
          <p:cNvGrpSpPr/>
          <p:nvPr/>
        </p:nvGrpSpPr>
        <p:grpSpPr>
          <a:xfrm>
            <a:off x="9868633" y="2568807"/>
            <a:ext cx="3756452" cy="1008788"/>
            <a:chOff x="5139196" y="1678723"/>
            <a:chExt cx="2301397" cy="550630"/>
          </a:xfrm>
        </p:grpSpPr>
        <p:sp>
          <p:nvSpPr>
            <p:cNvPr id="23" name="AutoShape 12">
              <a:extLst>
                <a:ext uri="{FF2B5EF4-FFF2-40B4-BE49-F238E27FC236}">
                  <a16:creationId xmlns:a16="http://schemas.microsoft.com/office/drawing/2014/main" id="{5AC3E154-493E-3834-6552-138233E0AD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139196" y="1678723"/>
              <a:ext cx="2301397" cy="550630"/>
            </a:xfrm>
            <a:prstGeom prst="rightArrow">
              <a:avLst>
                <a:gd name="adj1" fmla="val 50000"/>
                <a:gd name="adj2" fmla="val 70455"/>
              </a:avLst>
            </a:prstGeom>
            <a:solidFill>
              <a:srgbClr val="FFFF00"/>
            </a:solidFill>
            <a:ln w="1905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27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A8D2CAF-1D62-C04F-CF73-3B58C4FDC038}"/>
                </a:ext>
              </a:extLst>
            </p:cNvPr>
            <p:cNvSpPr txBox="1"/>
            <p:nvPr/>
          </p:nvSpPr>
          <p:spPr>
            <a:xfrm>
              <a:off x="5876924" y="1764059"/>
              <a:ext cx="1038225" cy="35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600" b="1" dirty="0">
                  <a:latin typeface="Arial" charset="0"/>
                </a:rPr>
                <a:t>CTP</a:t>
              </a:r>
              <a:endParaRPr lang="en-US" sz="3600" dirty="0">
                <a:latin typeface="Arial" charset="0"/>
              </a:endParaRPr>
            </a:p>
          </p:txBody>
        </p:sp>
      </p:grpSp>
      <p:sp>
        <p:nvSpPr>
          <p:cNvPr id="19" name="Arrow: Curved Right 18">
            <a:extLst>
              <a:ext uri="{FF2B5EF4-FFF2-40B4-BE49-F238E27FC236}">
                <a16:creationId xmlns:a16="http://schemas.microsoft.com/office/drawing/2014/main" id="{2D90B21D-DD87-2C35-9998-28524CC3BA14}"/>
              </a:ext>
            </a:extLst>
          </p:cNvPr>
          <p:cNvSpPr/>
          <p:nvPr/>
        </p:nvSpPr>
        <p:spPr>
          <a:xfrm>
            <a:off x="538099" y="2749121"/>
            <a:ext cx="517496" cy="1518182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0" name="Arrow: Curved Right 19">
            <a:extLst>
              <a:ext uri="{FF2B5EF4-FFF2-40B4-BE49-F238E27FC236}">
                <a16:creationId xmlns:a16="http://schemas.microsoft.com/office/drawing/2014/main" id="{F167C12A-36AA-7F6E-F8DA-E44D953F8098}"/>
              </a:ext>
            </a:extLst>
          </p:cNvPr>
          <p:cNvSpPr/>
          <p:nvPr/>
        </p:nvSpPr>
        <p:spPr>
          <a:xfrm>
            <a:off x="538099" y="4446374"/>
            <a:ext cx="517496" cy="1518182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1" name="Arrow: Curved Right 20">
            <a:extLst>
              <a:ext uri="{FF2B5EF4-FFF2-40B4-BE49-F238E27FC236}">
                <a16:creationId xmlns:a16="http://schemas.microsoft.com/office/drawing/2014/main" id="{5E38C4BA-3B32-B195-A54D-5B68B853FF41}"/>
              </a:ext>
            </a:extLst>
          </p:cNvPr>
          <p:cNvSpPr/>
          <p:nvPr/>
        </p:nvSpPr>
        <p:spPr>
          <a:xfrm>
            <a:off x="538099" y="6143627"/>
            <a:ext cx="517496" cy="1518182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2" name="Arrow: Curved Right 21">
            <a:extLst>
              <a:ext uri="{FF2B5EF4-FFF2-40B4-BE49-F238E27FC236}">
                <a16:creationId xmlns:a16="http://schemas.microsoft.com/office/drawing/2014/main" id="{F63CB913-1F37-F456-568D-FACC80202FA9}"/>
              </a:ext>
            </a:extLst>
          </p:cNvPr>
          <p:cNvSpPr/>
          <p:nvPr/>
        </p:nvSpPr>
        <p:spPr>
          <a:xfrm>
            <a:off x="538099" y="7840880"/>
            <a:ext cx="517496" cy="1518182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20551B-CD76-2C09-A4DC-B8F2A67FF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9797" y="3678870"/>
            <a:ext cx="6748203" cy="4588104"/>
          </a:xfrm>
        </p:spPr>
        <p:txBody>
          <a:bodyPr>
            <a:normAutofit fontScale="92500" lnSpcReduction="10000"/>
          </a:bodyPr>
          <a:lstStyle/>
          <a:p>
            <a:pPr lvl="3" indent="0">
              <a:buClr>
                <a:schemeClr val="bg1"/>
              </a:buClr>
              <a:buNone/>
            </a:pPr>
            <a:endParaRPr lang="en-US" sz="2700" dirty="0">
              <a:solidFill>
                <a:schemeClr val="bg1"/>
              </a:solidFill>
            </a:endParaRPr>
          </a:p>
          <a:p>
            <a:pPr lvl="1" indent="0" algn="ctr">
              <a:buClr>
                <a:schemeClr val="bg1"/>
              </a:buClr>
              <a:buNone/>
            </a:pPr>
            <a:r>
              <a:rPr lang="en-US" sz="2700" b="1" dirty="0">
                <a:solidFill>
                  <a:schemeClr val="bg1"/>
                </a:solidFill>
              </a:rPr>
              <a:t>CTP Project Proposals</a:t>
            </a:r>
          </a:p>
          <a:p>
            <a:pPr lvl="1" indent="0" algn="ctr">
              <a:buClr>
                <a:schemeClr val="bg1"/>
              </a:buClr>
              <a:buNone/>
            </a:pPr>
            <a:endParaRPr lang="en-US" sz="2700" b="1" dirty="0">
              <a:solidFill>
                <a:schemeClr val="bg1"/>
              </a:solidFill>
            </a:endParaRPr>
          </a:p>
          <a:p>
            <a:pPr marL="1200150" lvl="1" indent="-428625" algn="just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700" b="1" dirty="0">
                <a:solidFill>
                  <a:schemeClr val="bg1"/>
                </a:solidFill>
              </a:rPr>
              <a:t>Are high level plans – are </a:t>
            </a:r>
            <a:r>
              <a:rPr lang="en-US" sz="2700" b="1" u="sng" dirty="0">
                <a:solidFill>
                  <a:schemeClr val="bg1"/>
                </a:solidFill>
              </a:rPr>
              <a:t>not</a:t>
            </a:r>
            <a:r>
              <a:rPr lang="en-US" sz="2700" b="1" dirty="0">
                <a:solidFill>
                  <a:schemeClr val="bg1"/>
                </a:solidFill>
              </a:rPr>
              <a:t> final designs</a:t>
            </a:r>
          </a:p>
          <a:p>
            <a:pPr marL="1200150" lvl="1" indent="-428625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2700" b="1" dirty="0">
              <a:solidFill>
                <a:schemeClr val="bg1"/>
              </a:solidFill>
            </a:endParaRPr>
          </a:p>
          <a:p>
            <a:pPr marL="1200150" lvl="1" indent="-428625" algn="just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700" b="1" dirty="0">
                <a:solidFill>
                  <a:schemeClr val="bg1"/>
                </a:solidFill>
              </a:rPr>
              <a:t>Will go through more detailed environmental review and design after the CTP, before final decisions are made</a:t>
            </a:r>
          </a:p>
          <a:p>
            <a:pPr lvl="1" indent="0">
              <a:buClr>
                <a:schemeClr val="bg1"/>
              </a:buClr>
              <a:buNone/>
            </a:pPr>
            <a:endParaRPr lang="en-US" sz="2700" b="1" dirty="0">
              <a:solidFill>
                <a:schemeClr val="bg1"/>
              </a:solidFill>
            </a:endParaRPr>
          </a:p>
          <a:p>
            <a:pPr lvl="2" indent="0">
              <a:buClr>
                <a:schemeClr val="bg1"/>
              </a:buClr>
              <a:buNone/>
            </a:pPr>
            <a:r>
              <a:rPr lang="en-US" sz="2700" dirty="0">
                <a:solidFill>
                  <a:schemeClr val="bg1"/>
                </a:solidFill>
              </a:rPr>
              <a:t>	</a:t>
            </a:r>
          </a:p>
          <a:p>
            <a:pPr marL="428625" indent="-428625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2700" dirty="0">
              <a:solidFill>
                <a:schemeClr val="bg1"/>
              </a:solidFill>
            </a:endParaRPr>
          </a:p>
          <a:p>
            <a:pPr marL="428625" indent="-428625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980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4AB20AA-E5DC-F33D-FB7B-B664616C3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0" y="9728"/>
            <a:ext cx="18230241" cy="102870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49C8CB-198A-4362-B36D-A664F9BC4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461" y="2233787"/>
            <a:ext cx="11021439" cy="7095039"/>
          </a:xfrm>
        </p:spPr>
        <p:txBody>
          <a:bodyPr>
            <a:normAutofit fontScale="92500" lnSpcReduction="20000"/>
          </a:bodyPr>
          <a:lstStyle/>
          <a:p>
            <a:pPr lvl="3" indent="0">
              <a:buClr>
                <a:schemeClr val="bg1"/>
              </a:buClr>
              <a:buNone/>
            </a:pPr>
            <a:endParaRPr lang="en-US" sz="3300" dirty="0">
              <a:solidFill>
                <a:schemeClr val="bg1"/>
              </a:solidFill>
            </a:endParaRPr>
          </a:p>
          <a:p>
            <a:pPr marL="1200150" lvl="1" indent="-428625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3300" b="1" dirty="0">
                <a:solidFill>
                  <a:schemeClr val="bg1"/>
                </a:solidFill>
              </a:rPr>
              <a:t>CTP Recommendations:</a:t>
            </a:r>
          </a:p>
          <a:p>
            <a:pPr marL="1800225" lvl="2" indent="-5143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n-US" sz="3300" b="1" dirty="0">
                <a:solidFill>
                  <a:schemeClr val="bg1"/>
                </a:solidFill>
              </a:rPr>
              <a:t>Address an identified transportation need</a:t>
            </a:r>
          </a:p>
          <a:p>
            <a:pPr marL="1800225" lvl="2" indent="-5143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n-US" sz="3300" b="1" dirty="0">
                <a:solidFill>
                  <a:schemeClr val="bg1"/>
                </a:solidFill>
              </a:rPr>
              <a:t>Are based on analysis</a:t>
            </a:r>
          </a:p>
          <a:p>
            <a:pPr marL="1800225" lvl="2" indent="-5143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n-US" sz="3300" b="1" dirty="0">
                <a:solidFill>
                  <a:schemeClr val="bg1"/>
                </a:solidFill>
              </a:rPr>
              <a:t>Provide a feasible solution</a:t>
            </a:r>
          </a:p>
          <a:p>
            <a:pPr marL="1200150" lvl="1" indent="-428625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3300" b="1" dirty="0">
              <a:solidFill>
                <a:schemeClr val="bg1"/>
              </a:solidFill>
            </a:endParaRPr>
          </a:p>
          <a:p>
            <a:pPr marL="1200150" lvl="1" indent="-428625" algn="just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3300" b="1" dirty="0">
                <a:solidFill>
                  <a:schemeClr val="bg1"/>
                </a:solidFill>
              </a:rPr>
              <a:t>CTPs are not intended to identify ‘wants’, ‘wish-list, or projects needed beyond the 25-30 years time-frame</a:t>
            </a:r>
          </a:p>
          <a:p>
            <a:pPr marL="1200150" lvl="1" indent="-428625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3600" b="1" dirty="0">
              <a:solidFill>
                <a:schemeClr val="bg1"/>
              </a:solidFill>
            </a:endParaRPr>
          </a:p>
          <a:p>
            <a:pPr lvl="1" indent="0">
              <a:buClr>
                <a:schemeClr val="bg1"/>
              </a:buClr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lvl="2" indent="0">
              <a:buClr>
                <a:schemeClr val="bg1"/>
              </a:buClr>
              <a:buNone/>
            </a:pPr>
            <a:r>
              <a:rPr lang="en-US" sz="3300" dirty="0">
                <a:solidFill>
                  <a:schemeClr val="bg1"/>
                </a:solidFill>
              </a:rPr>
              <a:t>	</a:t>
            </a:r>
          </a:p>
          <a:p>
            <a:pPr marL="428625" indent="-428625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3600" dirty="0">
              <a:solidFill>
                <a:schemeClr val="bg1"/>
              </a:solidFill>
            </a:endParaRPr>
          </a:p>
          <a:p>
            <a:pPr marL="428625" indent="-428625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CDCAB3-FDF7-702F-7EA1-CB71017A7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CTPs are ‘Needs-Based’ Plans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9D9EFF-B120-CA22-2D86-F1693ECB1B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Is A CTP?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E7A6FB-4F64-9865-FF52-A78EEFBE0E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AF279C-F903-5C4F-9E12-13906705754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C40D8F-4079-BD04-0F91-D468C8B63046}"/>
              </a:ext>
            </a:extLst>
          </p:cNvPr>
          <p:cNvSpPr txBox="1"/>
          <p:nvPr/>
        </p:nvSpPr>
        <p:spPr>
          <a:xfrm>
            <a:off x="-3440490" y="-43655"/>
            <a:ext cx="2973765" cy="165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950" dirty="0"/>
              <a:t>Other slide variations are available. Select Insert above and click on the drop menu beside “new slide” to see all the options.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61A055-FD93-DEB3-6247-BF6738736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3570" y="3199210"/>
            <a:ext cx="6112361" cy="458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83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4AB20AA-E5DC-F33D-FB7B-B664616C3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9" y="0"/>
            <a:ext cx="18230241" cy="10287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FCDCAB3-FDF7-702F-7EA1-CB71017A7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CTPs creates project proposals and uses data from other plans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9D9EFF-B120-CA22-2D86-F1693ECB1B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Is A CTP?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B3A985-366A-013B-24F4-F39BE0CA97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/>
              <a:t>A </a:t>
            </a:r>
            <a:r>
              <a:rPr lang="en-US" sz="2700" dirty="0"/>
              <a:t>sampling</a:t>
            </a:r>
            <a:r>
              <a:rPr lang="en-US" sz="2400" dirty="0"/>
              <a:t> of the data considered in a Comprehensive Transportation Plan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E7A6FB-4F64-9865-FF52-A78EEFBE0E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AF279C-F903-5C4F-9E12-13906705754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C40D8F-4079-BD04-0F91-D468C8B63046}"/>
              </a:ext>
            </a:extLst>
          </p:cNvPr>
          <p:cNvSpPr txBox="1"/>
          <p:nvPr/>
        </p:nvSpPr>
        <p:spPr>
          <a:xfrm>
            <a:off x="-3440490" y="-43655"/>
            <a:ext cx="2973765" cy="165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950" dirty="0"/>
              <a:t>Other slide variations are available. Select Insert above and click on the drop menu beside “new slide” to see all the options.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A678284-A120-C64D-4417-BC2597B77269}"/>
              </a:ext>
            </a:extLst>
          </p:cNvPr>
          <p:cNvGrpSpPr/>
          <p:nvPr/>
        </p:nvGrpSpPr>
        <p:grpSpPr>
          <a:xfrm>
            <a:off x="1375766" y="3352939"/>
            <a:ext cx="8279211" cy="5637101"/>
            <a:chOff x="917177" y="2235292"/>
            <a:chExt cx="5519474" cy="3758067"/>
          </a:xfrm>
        </p:grpSpPr>
        <p:sp>
          <p:nvSpPr>
            <p:cNvPr id="29" name="Rectangle 4">
              <a:extLst>
                <a:ext uri="{FF2B5EF4-FFF2-40B4-BE49-F238E27FC236}">
                  <a16:creationId xmlns:a16="http://schemas.microsoft.com/office/drawing/2014/main" id="{DB79C7F4-D618-A049-8BDA-E2963CD88D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178" y="2235292"/>
              <a:ext cx="5498611" cy="81626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chemeClr val="tx2"/>
                  </a:solidFill>
                </a:rPr>
                <a:t>State Transportation Improvement Program (Funded)</a:t>
              </a:r>
            </a:p>
          </p:txBody>
        </p:sp>
        <p:sp>
          <p:nvSpPr>
            <p:cNvPr id="27" name="Rectangle 4">
              <a:extLst>
                <a:ext uri="{FF2B5EF4-FFF2-40B4-BE49-F238E27FC236}">
                  <a16:creationId xmlns:a16="http://schemas.microsoft.com/office/drawing/2014/main" id="{14EF9D7A-93FB-5266-C48F-CBE25360D5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8040" y="4212019"/>
              <a:ext cx="5498611" cy="81626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700" b="1" dirty="0">
                  <a:solidFill>
                    <a:schemeClr val="tx2"/>
                  </a:solidFill>
                </a:rPr>
                <a:t>Local &amp; Statewide Transportation Plans</a:t>
              </a:r>
            </a:p>
          </p:txBody>
        </p:sp>
        <p:sp>
          <p:nvSpPr>
            <p:cNvPr id="28" name="Rectangle 4">
              <a:extLst>
                <a:ext uri="{FF2B5EF4-FFF2-40B4-BE49-F238E27FC236}">
                  <a16:creationId xmlns:a16="http://schemas.microsoft.com/office/drawing/2014/main" id="{6B5F6C90-1814-CB91-4658-4AFEBECC0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8040" y="5177097"/>
              <a:ext cx="5498611" cy="81626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700" b="1" dirty="0">
                  <a:solidFill>
                    <a:schemeClr val="tx2"/>
                  </a:solidFill>
                </a:rPr>
                <a:t>Local &amp; Statewide Bike / Ped / Transit Plans</a:t>
              </a:r>
            </a:p>
          </p:txBody>
        </p:sp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id="{C6433EC8-65D9-9885-3E18-06CC59517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177" y="3224680"/>
              <a:ext cx="5498611" cy="81626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700" b="1" dirty="0">
                  <a:solidFill>
                    <a:schemeClr val="tx2"/>
                  </a:solidFill>
                </a:rPr>
                <a:t>Local Land Development or Land Use Plans</a:t>
              </a:r>
              <a:endParaRPr lang="en-US" sz="2700" dirty="0">
                <a:solidFill>
                  <a:schemeClr val="tx2"/>
                </a:solidFill>
              </a:endParaRPr>
            </a:p>
          </p:txBody>
        </p:sp>
      </p:grp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CC46C46-868D-C8C2-37A0-27A14C666130}"/>
              </a:ext>
            </a:extLst>
          </p:cNvPr>
          <p:cNvSpPr txBox="1">
            <a:spLocks/>
          </p:cNvSpPr>
          <p:nvPr/>
        </p:nvSpPr>
        <p:spPr>
          <a:xfrm>
            <a:off x="57759" y="9392246"/>
            <a:ext cx="18230241" cy="55117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accent2"/>
                </a:solidFill>
                <a:latin typeface="Montserrat" pitchFamily="2" charset="77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60616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60616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60616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60616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dirty="0">
                <a:solidFill>
                  <a:schemeClr val="bg1"/>
                </a:solidFill>
              </a:rPr>
              <a:t>Information from these plans and other data go through the CTP analysis Process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E7468B2D-B66D-AA7B-A6B0-704E147981B8}"/>
              </a:ext>
            </a:extLst>
          </p:cNvPr>
          <p:cNvSpPr/>
          <p:nvPr/>
        </p:nvSpPr>
        <p:spPr>
          <a:xfrm>
            <a:off x="11440270" y="2955992"/>
            <a:ext cx="5657972" cy="550326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And More</a:t>
            </a:r>
          </a:p>
        </p:txBody>
      </p:sp>
    </p:spTree>
    <p:extLst>
      <p:ext uri="{BB962C8B-B14F-4D97-AF65-F5344CB8AC3E}">
        <p14:creationId xmlns:p14="http://schemas.microsoft.com/office/powerpoint/2010/main" val="3679492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4AB20AA-E5DC-F33D-FB7B-B664616C3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9" y="20772"/>
            <a:ext cx="18230241" cy="102870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49C8CB-198A-4362-B36D-A664F9BC4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850" y="2804892"/>
            <a:ext cx="7276193" cy="6638631"/>
          </a:xfrm>
        </p:spPr>
        <p:txBody>
          <a:bodyPr>
            <a:normAutofit fontScale="92500" lnSpcReduction="20000"/>
          </a:bodyPr>
          <a:lstStyle/>
          <a:p>
            <a:pPr marL="1200150" lvl="1" indent="-428625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3300" b="1" dirty="0">
                <a:solidFill>
                  <a:schemeClr val="bg1"/>
                </a:solidFill>
              </a:rPr>
              <a:t>Typically takes 12-18 months</a:t>
            </a:r>
          </a:p>
          <a:p>
            <a:pPr marL="1200150" lvl="1" indent="-428625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3300" b="1" dirty="0">
              <a:solidFill>
                <a:schemeClr val="bg1"/>
              </a:solidFill>
            </a:endParaRPr>
          </a:p>
          <a:p>
            <a:pPr marL="1200150" lvl="1" indent="-428625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3300" b="1" dirty="0">
                <a:solidFill>
                  <a:schemeClr val="bg1"/>
                </a:solidFill>
              </a:rPr>
              <a:t>Typical process</a:t>
            </a:r>
          </a:p>
          <a:p>
            <a:pPr marL="2314575" lvl="3" indent="-51435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chemeClr val="bg1"/>
                </a:solidFill>
              </a:rPr>
              <a:t>Develop Local Vision</a:t>
            </a:r>
          </a:p>
          <a:p>
            <a:pPr marL="2314575" lvl="3" indent="-51435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chemeClr val="bg1"/>
                </a:solidFill>
              </a:rPr>
              <a:t>System Assessment</a:t>
            </a:r>
          </a:p>
          <a:p>
            <a:pPr marL="2314575" lvl="3" indent="-51435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chemeClr val="bg1"/>
                </a:solidFill>
              </a:rPr>
              <a:t>Analyze Alternatives</a:t>
            </a:r>
          </a:p>
          <a:p>
            <a:pPr marL="2314575" lvl="3" indent="-51435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chemeClr val="bg1"/>
                </a:solidFill>
              </a:rPr>
              <a:t>Develop Draft Plan</a:t>
            </a:r>
          </a:p>
          <a:p>
            <a:pPr marL="2314575" lvl="3" indent="-51435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chemeClr val="bg1"/>
                </a:solidFill>
              </a:rPr>
              <a:t>Adopt Plan</a:t>
            </a:r>
          </a:p>
          <a:p>
            <a:pPr marL="2228850" lvl="3" indent="-428625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3000" b="1" dirty="0">
              <a:solidFill>
                <a:schemeClr val="bg1"/>
              </a:solidFill>
            </a:endParaRPr>
          </a:p>
          <a:p>
            <a:pPr marL="1200150" lvl="1" indent="-428625" algn="just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3150" b="1" dirty="0">
                <a:solidFill>
                  <a:schemeClr val="bg1"/>
                </a:solidFill>
              </a:rPr>
              <a:t>Generally developed on a County, Rural Planning Organization (RPO), or Regional level</a:t>
            </a:r>
          </a:p>
          <a:p>
            <a:pPr marL="1200150" lvl="1" indent="-428625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3600" b="1" dirty="0">
              <a:solidFill>
                <a:schemeClr val="bg1"/>
              </a:solidFill>
            </a:endParaRPr>
          </a:p>
          <a:p>
            <a:pPr lvl="1" indent="0">
              <a:buClr>
                <a:schemeClr val="bg1"/>
              </a:buClr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lvl="2" indent="0">
              <a:buClr>
                <a:schemeClr val="bg1"/>
              </a:buClr>
              <a:buNone/>
            </a:pPr>
            <a:r>
              <a:rPr lang="en-US" sz="3300" dirty="0">
                <a:solidFill>
                  <a:schemeClr val="bg1"/>
                </a:solidFill>
              </a:rPr>
              <a:t>	</a:t>
            </a:r>
          </a:p>
          <a:p>
            <a:pPr marL="428625" indent="-428625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3600" dirty="0">
              <a:solidFill>
                <a:schemeClr val="bg1"/>
              </a:solidFill>
            </a:endParaRPr>
          </a:p>
          <a:p>
            <a:pPr marL="428625" indent="-428625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CDCAB3-FDF7-702F-7EA1-CB71017A7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CTP Process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9D9EFF-B120-CA22-2D86-F1693ECB1B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Is A CTP?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E7A6FB-4F64-9865-FF52-A78EEFBE0E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AF279C-F903-5C4F-9E12-13906705754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C40D8F-4079-BD04-0F91-D468C8B63046}"/>
              </a:ext>
            </a:extLst>
          </p:cNvPr>
          <p:cNvSpPr txBox="1"/>
          <p:nvPr/>
        </p:nvSpPr>
        <p:spPr>
          <a:xfrm>
            <a:off x="-3440490" y="-43655"/>
            <a:ext cx="2973765" cy="165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950" dirty="0"/>
              <a:t>Other slide variations are available. Select Insert above and click on the drop menu beside “new slide” to see all the options.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B1BAD4-6C10-CB1A-A635-128B45D1D2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92D050">
                <a:tint val="45000"/>
                <a:satMod val="400000"/>
              </a:srgbClr>
            </a:duotone>
          </a:blip>
          <a:srcRect t="7782"/>
          <a:stretch/>
        </p:blipFill>
        <p:spPr>
          <a:xfrm>
            <a:off x="7724276" y="2388014"/>
            <a:ext cx="9954125" cy="4020608"/>
          </a:xfrm>
          <a:prstGeom prst="rect">
            <a:avLst/>
          </a:prstGeom>
        </p:spPr>
      </p:pic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CF6DDC1E-05CF-FC95-ED07-981553AC86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9" b="96011" l="4478" r="95821">
                        <a14:foregroundMark x1="40597" y1="24786" x2="25373" y2="41880"/>
                        <a14:foregroundMark x1="25373" y1="41880" x2="45672" y2="77493"/>
                        <a14:foregroundMark x1="45672" y1="77493" x2="65970" y2="54986"/>
                        <a14:foregroundMark x1="65970" y1="54986" x2="55224" y2="36752"/>
                        <a14:foregroundMark x1="55224" y1="36752" x2="39403" y2="23932"/>
                        <a14:foregroundMark x1="24179" y1="28205" x2="7761" y2="63533"/>
                        <a14:foregroundMark x1="7761" y1="63533" x2="21194" y2="72934"/>
                        <a14:foregroundMark x1="11642" y1="29060" x2="14328" y2="70940"/>
                        <a14:foregroundMark x1="14328" y1="70940" x2="20896" y2="84900"/>
                        <a14:foregroundMark x1="20896" y1="84900" x2="34925" y2="84900"/>
                        <a14:foregroundMark x1="34925" y1="84900" x2="51940" y2="90598"/>
                        <a14:foregroundMark x1="51940" y1="90598" x2="74030" y2="77493"/>
                        <a14:foregroundMark x1="74030" y1="77493" x2="82388" y2="63533"/>
                        <a14:foregroundMark x1="82388" y1="63533" x2="80299" y2="50142"/>
                        <a14:foregroundMark x1="80299" y1="50142" x2="34925" y2="15100"/>
                        <a14:foregroundMark x1="34925" y1="15100" x2="19701" y2="15954"/>
                        <a14:foregroundMark x1="18922" y1="17094" x2="10746" y2="29060"/>
                        <a14:foregroundMark x1="19701" y1="15954" x2="18922" y2="17094"/>
                        <a14:foregroundMark x1="10746" y1="29060" x2="11642" y2="32194"/>
                        <a14:foregroundMark x1="40299" y1="7407" x2="40000" y2="13105"/>
                        <a14:foregroundMark x1="37015" y1="5698" x2="35522" y2="14530"/>
                        <a14:foregroundMark x1="25970" y1="24786" x2="52239" y2="54131"/>
                        <a14:foregroundMark x1="59701" y1="63818" x2="29552" y2="78348"/>
                        <a14:foregroundMark x1="20896" y1="80912" x2="7164" y2="78917"/>
                        <a14:foregroundMark x1="7164" y1="78348" x2="7164" y2="29915"/>
                        <a14:foregroundMark x1="7164" y1="78917" x2="7164" y2="78348"/>
                        <a14:foregroundMark x1="6866" y1="70655" x2="5672" y2="55556"/>
                        <a14:foregroundMark x1="5672" y1="55556" x2="4776" y2="54131"/>
                        <a14:foregroundMark x1="69552" y1="38462" x2="71343" y2="39031"/>
                        <a14:foregroundMark x1="85672" y1="48433" x2="92537" y2="69801"/>
                        <a14:foregroundMark x1="92537" y1="69801" x2="80299" y2="76353"/>
                        <a14:foregroundMark x1="80299" y1="76353" x2="80000" y2="76353"/>
                        <a14:foregroundMark x1="92537" y1="66382" x2="88358" y2="74074"/>
                        <a14:foregroundMark x1="92836" y1="66667" x2="89254" y2="74074"/>
                        <a14:foregroundMark x1="95522" y1="73504" x2="93433" y2="64957"/>
                        <a14:foregroundMark x1="57910" y1="82906" x2="51642" y2="93732"/>
                        <a14:foregroundMark x1="51642" y1="93732" x2="39403" y2="88604"/>
                        <a14:foregroundMark x1="39403" y1="88604" x2="37910" y2="84615"/>
                        <a14:foregroundMark x1="46269" y1="93447" x2="41194" y2="96581"/>
                        <a14:foregroundMark x1="39104" y1="7407" x2="35522" y2="3989"/>
                        <a14:foregroundMark x1="83582" y1="42450" x2="89552" y2="45014"/>
                        <a14:foregroundMark x1="84478" y1="42735" x2="88358" y2="46154"/>
                        <a14:foregroundMark x1="83284" y1="43305" x2="94925" y2="44160"/>
                        <a14:foregroundMark x1="94925" y1="44160" x2="89552" y2="45584"/>
                        <a14:foregroundMark x1="83284" y1="42735" x2="94627" y2="43590"/>
                        <a14:foregroundMark x1="83284" y1="43305" x2="94627" y2="42735"/>
                        <a14:foregroundMark x1="94627" y1="42735" x2="94627" y2="42735"/>
                        <a14:foregroundMark x1="84179" y1="41880" x2="93433" y2="42165"/>
                        <a14:foregroundMark x1="83582" y1="42165" x2="87761" y2="41595"/>
                        <a14:foregroundMark x1="88657" y1="44444" x2="89254" y2="45869"/>
                        <a14:foregroundMark x1="84179" y1="42735" x2="95821" y2="44444"/>
                        <a14:foregroundMark x1="95821" y1="44444" x2="86866" y2="46439"/>
                        <a14:backgroundMark x1="6866" y1="78348" x2="6866" y2="78348"/>
                        <a14:backgroundMark x1="6866" y1="78917" x2="6866" y2="78917"/>
                        <a14:backgroundMark x1="14627" y1="17094" x2="14627" y2="170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9241" y="5143501"/>
            <a:ext cx="3524036" cy="369235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8D6001-DA80-A610-6DF0-ABC193CEDB9B}"/>
              </a:ext>
            </a:extLst>
          </p:cNvPr>
          <p:cNvCxnSpPr>
            <a:cxnSpLocks/>
          </p:cNvCxnSpPr>
          <p:nvPr/>
        </p:nvCxnSpPr>
        <p:spPr>
          <a:xfrm flipV="1">
            <a:off x="12616561" y="4019414"/>
            <a:ext cx="2721020" cy="3977712"/>
          </a:xfrm>
          <a:prstGeom prst="line">
            <a:avLst/>
          </a:prstGeom>
          <a:ln w="28575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189FBE-4C06-0C84-C17A-11797144755A}"/>
              </a:ext>
            </a:extLst>
          </p:cNvPr>
          <p:cNvCxnSpPr>
            <a:cxnSpLocks/>
          </p:cNvCxnSpPr>
          <p:nvPr/>
        </p:nvCxnSpPr>
        <p:spPr>
          <a:xfrm flipV="1">
            <a:off x="9333854" y="3685397"/>
            <a:ext cx="5645202" cy="2265953"/>
          </a:xfrm>
          <a:prstGeom prst="line">
            <a:avLst/>
          </a:prstGeom>
          <a:ln w="28575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64BE70E-C0D9-10F7-DFEB-156AF5F3F4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05143" y="3596738"/>
            <a:ext cx="484674" cy="51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4AB20AA-E5DC-F33D-FB7B-B664616C3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0" y="0"/>
            <a:ext cx="18230241" cy="10287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FCDCAB3-FDF7-702F-7EA1-CB71017A7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CTP Products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9D9EFF-B120-CA22-2D86-F1693ECB1B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Is A CTP?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B3A985-366A-013B-24F4-F39BE0CA97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/>
              <a:t>Deliverables an area will receive from the CTP Process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E7A6FB-4F64-9865-FF52-A78EEFBE0E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AF279C-F903-5C4F-9E12-13906705754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C40D8F-4079-BD04-0F91-D468C8B63046}"/>
              </a:ext>
            </a:extLst>
          </p:cNvPr>
          <p:cNvSpPr txBox="1"/>
          <p:nvPr/>
        </p:nvSpPr>
        <p:spPr>
          <a:xfrm>
            <a:off x="-3440490" y="-43655"/>
            <a:ext cx="2973765" cy="165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950" dirty="0"/>
              <a:t>Other slide variations are available. Select Insert above and click on the drop menu beside “new slide” to see all the options.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48A376C-993F-7AE7-361F-6726F3915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302" y="2711606"/>
            <a:ext cx="5661149" cy="7279604"/>
          </a:xfrm>
          <a:prstGeom prst="rect">
            <a:avLst/>
          </a:prstGeom>
        </p:spPr>
      </p:pic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76077122-15AE-5D97-7010-A58508349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7220" y="2875653"/>
            <a:ext cx="8775066" cy="1420065"/>
          </a:xfrm>
        </p:spPr>
        <p:txBody>
          <a:bodyPr>
            <a:normAutofit fontScale="47500" lnSpcReduction="20000"/>
          </a:bodyPr>
          <a:lstStyle/>
          <a:p>
            <a:pPr>
              <a:buClr>
                <a:schemeClr val="bg1"/>
              </a:buClr>
            </a:pPr>
            <a:r>
              <a:rPr lang="en-US" sz="3000" b="1" dirty="0">
                <a:solidFill>
                  <a:schemeClr val="bg1"/>
                </a:solidFill>
              </a:rPr>
              <a:t>User friendly Plan documentation</a:t>
            </a:r>
          </a:p>
          <a:p>
            <a:pPr>
              <a:buClr>
                <a:schemeClr val="bg1"/>
              </a:buClr>
            </a:pPr>
            <a:r>
              <a:rPr lang="en-US" sz="3000" b="1" dirty="0">
                <a:solidFill>
                  <a:schemeClr val="bg1"/>
                </a:solidFill>
              </a:rPr>
              <a:t>Covers study highlights</a:t>
            </a:r>
          </a:p>
          <a:p>
            <a:pPr marL="1200150" lvl="1" indent="-428625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3600" b="1" dirty="0">
              <a:solidFill>
                <a:schemeClr val="bg1"/>
              </a:solidFill>
            </a:endParaRPr>
          </a:p>
          <a:p>
            <a:pPr lvl="1" indent="0">
              <a:buClr>
                <a:schemeClr val="bg1"/>
              </a:buClr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lvl="2" indent="0">
              <a:buClr>
                <a:schemeClr val="bg1"/>
              </a:buClr>
              <a:buNone/>
            </a:pPr>
            <a:r>
              <a:rPr lang="en-US" sz="3300" dirty="0">
                <a:solidFill>
                  <a:schemeClr val="bg1"/>
                </a:solidFill>
              </a:rPr>
              <a:t>	</a:t>
            </a:r>
          </a:p>
          <a:p>
            <a:pPr marL="428625" indent="-428625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3600" dirty="0">
              <a:solidFill>
                <a:schemeClr val="bg1"/>
              </a:solidFill>
            </a:endParaRPr>
          </a:p>
          <a:p>
            <a:pPr marL="428625" indent="-428625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2B63675-98E5-FCA3-BA26-07F2BE867D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6196" y="4340126"/>
            <a:ext cx="8706090" cy="5580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F22C6C-D2F3-2710-5A10-7C642AB65D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66663" y="821664"/>
            <a:ext cx="1447698" cy="1443489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33476AB5-E333-4F58-C4AC-61B1F219C591}"/>
              </a:ext>
            </a:extLst>
          </p:cNvPr>
          <p:cNvSpPr txBox="1">
            <a:spLocks/>
          </p:cNvSpPr>
          <p:nvPr/>
        </p:nvSpPr>
        <p:spPr>
          <a:xfrm>
            <a:off x="13640739" y="2247721"/>
            <a:ext cx="4899546" cy="305870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l" defTabSz="685800" rtl="0" eaLnBrk="1" latinLnBrk="0" hangingPunct="1">
              <a:lnSpc>
                <a:spcPct val="105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082940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082940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bg1"/>
              </a:buClr>
            </a:pPr>
            <a:r>
              <a:rPr lang="en-US" sz="1650" b="1" dirty="0">
                <a:solidFill>
                  <a:schemeClr val="bg1"/>
                </a:solidFill>
              </a:rPr>
              <a:t>Scan link for CTP Example</a:t>
            </a:r>
          </a:p>
          <a:p>
            <a:pPr marL="1200150" lvl="1" indent="-428625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3600" b="1" dirty="0">
              <a:solidFill>
                <a:schemeClr val="bg1"/>
              </a:solidFill>
            </a:endParaRPr>
          </a:p>
          <a:p>
            <a:pPr lvl="1" indent="0">
              <a:buClr>
                <a:schemeClr val="bg1"/>
              </a:buClr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lvl="2" indent="0">
              <a:buClr>
                <a:schemeClr val="bg1"/>
              </a:buClr>
              <a:buNone/>
            </a:pPr>
            <a:r>
              <a:rPr lang="en-US" sz="3300" dirty="0">
                <a:solidFill>
                  <a:schemeClr val="bg1"/>
                </a:solidFill>
              </a:rPr>
              <a:t>	</a:t>
            </a:r>
          </a:p>
          <a:p>
            <a:pPr marL="428625" indent="-428625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3600" dirty="0">
              <a:solidFill>
                <a:schemeClr val="bg1"/>
              </a:solidFill>
            </a:endParaRPr>
          </a:p>
          <a:p>
            <a:pPr marL="428625" indent="-428625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901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4AB20AA-E5DC-F33D-FB7B-B664616C3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0" y="0"/>
            <a:ext cx="18230241" cy="10287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FCDCAB3-FDF7-702F-7EA1-CB71017A7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CTP Products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9D9EFF-B120-CA22-2D86-F1693ECB1B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Is A CTP?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B3A985-366A-013B-24F4-F39BE0CA97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/>
              <a:t>Deliverables an area will receive from the CTP Process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E7A6FB-4F64-9865-FF52-A78EEFBE0E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AF279C-F903-5C4F-9E12-13906705754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C40D8F-4079-BD04-0F91-D468C8B63046}"/>
              </a:ext>
            </a:extLst>
          </p:cNvPr>
          <p:cNvSpPr txBox="1"/>
          <p:nvPr/>
        </p:nvSpPr>
        <p:spPr>
          <a:xfrm>
            <a:off x="-3440490" y="-43655"/>
            <a:ext cx="2973765" cy="165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950" dirty="0"/>
              <a:t>Other slide variations are available. Select Insert above and click on the drop menu beside “new slide” to see all the options.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46E6BB-402C-A97E-C6FB-E32A1D349CAC}"/>
              </a:ext>
            </a:extLst>
          </p:cNvPr>
          <p:cNvGrpSpPr/>
          <p:nvPr/>
        </p:nvGrpSpPr>
        <p:grpSpPr>
          <a:xfrm>
            <a:off x="1481219" y="2711608"/>
            <a:ext cx="6690266" cy="6970262"/>
            <a:chOff x="3077216" y="4452129"/>
            <a:chExt cx="2235868" cy="1999485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7383CA2-598E-5037-A945-52C8B3513D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4700" y="4940868"/>
              <a:ext cx="1220861" cy="151074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7D84B76E-7489-98B5-85C3-355670F5AF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7217" y="4773167"/>
              <a:ext cx="1795615" cy="11089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125F33C4-3AA9-0F33-FC05-5F0C74BE64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1681" y="4955437"/>
              <a:ext cx="1775067" cy="10892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4B6B80E8-E64E-E591-F929-20F6E871EA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8037" y="5157026"/>
              <a:ext cx="1715047" cy="105532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1B1729D-5260-BB94-A7F5-029CCB07F79D}"/>
                </a:ext>
              </a:extLst>
            </p:cNvPr>
            <p:cNvSpPr/>
            <p:nvPr/>
          </p:nvSpPr>
          <p:spPr>
            <a:xfrm>
              <a:off x="3077216" y="4452129"/>
              <a:ext cx="2019531" cy="1456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514350">
                <a:defRPr/>
              </a:pPr>
              <a:r>
                <a:rPr lang="en-US" sz="2700" b="1" i="1" dirty="0">
                  <a:solidFill>
                    <a:schemeClr val="bg1"/>
                  </a:solidFill>
                </a:rPr>
                <a:t>Recommendations Maps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A7F53A-AC6A-52E8-EFCD-F2930ED820CB}"/>
              </a:ext>
            </a:extLst>
          </p:cNvPr>
          <p:cNvGrpSpPr/>
          <p:nvPr/>
        </p:nvGrpSpPr>
        <p:grpSpPr>
          <a:xfrm>
            <a:off x="9882140" y="2473264"/>
            <a:ext cx="6693791" cy="7208606"/>
            <a:chOff x="7879453" y="3844048"/>
            <a:chExt cx="2101470" cy="202589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4584864-5231-B383-76EF-0F88815F2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34191" y="4054334"/>
              <a:ext cx="1448646" cy="18156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710E441-029D-AB6A-7E5D-F2F9737CD981}"/>
                </a:ext>
              </a:extLst>
            </p:cNvPr>
            <p:cNvSpPr/>
            <p:nvPr/>
          </p:nvSpPr>
          <p:spPr>
            <a:xfrm>
              <a:off x="7879453" y="3844048"/>
              <a:ext cx="2101470" cy="1427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4350">
                <a:defRPr/>
              </a:pPr>
              <a:r>
                <a:rPr lang="en-US" sz="2700" b="1" i="1" dirty="0">
                  <a:solidFill>
                    <a:schemeClr val="bg1"/>
                  </a:solidFill>
                </a:rPr>
                <a:t>Recommendations Lists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9313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4AB20AA-E5DC-F33D-FB7B-B664616C3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761" y="0"/>
            <a:ext cx="18230241" cy="10287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FCDCAB3-FDF7-702F-7EA1-CB71017A7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CTP Products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9D9EFF-B120-CA22-2D86-F1693ECB1B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Is A CTP?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B3A985-366A-013B-24F4-F39BE0CA97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/>
              <a:t>Deliverables an area will receive from the CTP Process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E7A6FB-4F64-9865-FF52-A78EEFBE0E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AF279C-F903-5C4F-9E12-13906705754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C40D8F-4079-BD04-0F91-D468C8B63046}"/>
              </a:ext>
            </a:extLst>
          </p:cNvPr>
          <p:cNvSpPr txBox="1"/>
          <p:nvPr/>
        </p:nvSpPr>
        <p:spPr>
          <a:xfrm>
            <a:off x="-3440490" y="-43655"/>
            <a:ext cx="2973765" cy="165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950" dirty="0"/>
              <a:t>Other slide variations are available. Select Insert above and click on the drop menu beside “new slide” to see all the options.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32DD2E2-4824-E110-8766-BD5E9D936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40" y="3687914"/>
            <a:ext cx="4610453" cy="29922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C1E15D3-DD90-82E5-9CFF-8D1B4A2D7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642" y="4220570"/>
            <a:ext cx="5187443" cy="3364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D308B041-0E82-5CA0-B560-81A836B3D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52" y="4799477"/>
            <a:ext cx="5023773" cy="32600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F4A7DB56-B019-D813-E3D2-1FD80AC6E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998" y="5737747"/>
            <a:ext cx="4853076" cy="31617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8958205E-5DBA-5972-E8F2-C2EFF3E71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71" y="4897825"/>
            <a:ext cx="2820467" cy="44257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F112188-11E7-0666-1D99-E4A9DADE5E28}"/>
              </a:ext>
            </a:extLst>
          </p:cNvPr>
          <p:cNvSpPr/>
          <p:nvPr/>
        </p:nvSpPr>
        <p:spPr>
          <a:xfrm>
            <a:off x="1274325" y="2955992"/>
            <a:ext cx="64008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50">
              <a:defRPr/>
            </a:pPr>
            <a:r>
              <a:rPr lang="en-US" sz="2700" b="1" i="1" dirty="0">
                <a:solidFill>
                  <a:schemeClr val="bg1"/>
                </a:solidFill>
              </a:rPr>
              <a:t>Analysis and Informational  Maps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5E9AD6C-A25A-E6C5-AD5A-1003D3B08C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3330" y="3638045"/>
            <a:ext cx="4013642" cy="53068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0C73094-C3CE-78C5-9822-83E9D57B78F7}"/>
              </a:ext>
            </a:extLst>
          </p:cNvPr>
          <p:cNvSpPr/>
          <p:nvPr/>
        </p:nvSpPr>
        <p:spPr>
          <a:xfrm>
            <a:off x="10722713" y="2956513"/>
            <a:ext cx="401364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50">
              <a:defRPr/>
            </a:pPr>
            <a:r>
              <a:rPr lang="en-US" sz="2700" b="1" i="1" dirty="0">
                <a:solidFill>
                  <a:schemeClr val="bg1"/>
                </a:solidFill>
              </a:rPr>
              <a:t>Project Sheets</a:t>
            </a:r>
          </a:p>
        </p:txBody>
      </p:sp>
    </p:spTree>
    <p:extLst>
      <p:ext uri="{BB962C8B-B14F-4D97-AF65-F5344CB8AC3E}">
        <p14:creationId xmlns:p14="http://schemas.microsoft.com/office/powerpoint/2010/main" val="4179676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23F79C-C244-A09B-E19A-CBB325C9AB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4C10F0-850E-C204-4BE1-FDA8D7B9AE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66858" y="4298734"/>
            <a:ext cx="3408533" cy="633413"/>
          </a:xfrm>
        </p:spPr>
        <p:txBody>
          <a:bodyPr/>
          <a:lstStyle/>
          <a:p>
            <a:r>
              <a:rPr lang="en-US" sz="2250" dirty="0"/>
              <a:t>Dominique Boyd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459373-3D4B-DFC4-90A8-2643E568A7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65819" y="5144888"/>
            <a:ext cx="3188151" cy="633413"/>
          </a:xfrm>
        </p:spPr>
        <p:txBody>
          <a:bodyPr/>
          <a:lstStyle/>
          <a:p>
            <a:r>
              <a:rPr lang="en-US" sz="2250" dirty="0"/>
              <a:t>dlboyd1@ncdot.gov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7FA4EF-B4A4-5BDB-B3D4-19B60012DB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84943" y="5581246"/>
            <a:ext cx="2477459" cy="633413"/>
          </a:xfrm>
        </p:spPr>
        <p:txBody>
          <a:bodyPr/>
          <a:lstStyle/>
          <a:p>
            <a:r>
              <a:rPr lang="en-US" sz="2250" dirty="0"/>
              <a:t>919-707-0932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61BD16-6AD6-4EB1-33CF-58943A95720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63799" y="4298483"/>
            <a:ext cx="2851556" cy="633413"/>
          </a:xfrm>
        </p:spPr>
        <p:txBody>
          <a:bodyPr/>
          <a:lstStyle/>
          <a:p>
            <a:r>
              <a:rPr lang="en-US" sz="2250" dirty="0"/>
              <a:t>Carlos Moya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A93F03F-3C1A-5D18-2431-4A36A7EE3C2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8301" y="5143651"/>
            <a:ext cx="3188150" cy="633413"/>
          </a:xfrm>
        </p:spPr>
        <p:txBody>
          <a:bodyPr/>
          <a:lstStyle/>
          <a:p>
            <a:r>
              <a:rPr lang="en-US" sz="2250" dirty="0"/>
              <a:t>cemoya@ncdot.gov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811DBF-3BF0-30B0-8AFD-927BA818E21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3969" y="5578225"/>
            <a:ext cx="2573985" cy="633413"/>
          </a:xfrm>
        </p:spPr>
        <p:txBody>
          <a:bodyPr/>
          <a:lstStyle/>
          <a:p>
            <a:r>
              <a:rPr lang="en-US" sz="2250" dirty="0"/>
              <a:t>919-707-0934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C40D8F-4079-BD04-0F91-D468C8B63046}"/>
              </a:ext>
            </a:extLst>
          </p:cNvPr>
          <p:cNvSpPr txBox="1"/>
          <p:nvPr/>
        </p:nvSpPr>
        <p:spPr>
          <a:xfrm>
            <a:off x="-4007463" y="1"/>
            <a:ext cx="3671526" cy="1339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5000"/>
              </a:lnSpc>
            </a:pPr>
            <a:r>
              <a:rPr lang="en-US" sz="1950" dirty="0"/>
              <a:t>Other slide variations are available. Select Insert above and choose “new slide” to see all the options.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013C02C-490F-8A72-7DCF-BFDDE6586047}"/>
              </a:ext>
            </a:extLst>
          </p:cNvPr>
          <p:cNvSpPr txBox="1">
            <a:spLocks/>
          </p:cNvSpPr>
          <p:nvPr/>
        </p:nvSpPr>
        <p:spPr>
          <a:xfrm>
            <a:off x="10421842" y="4267199"/>
            <a:ext cx="3408533" cy="6334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50" dirty="0"/>
              <a:t>Len White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841EAE5-D3AF-8449-4BE2-E0212DEC442E}"/>
              </a:ext>
            </a:extLst>
          </p:cNvPr>
          <p:cNvSpPr txBox="1">
            <a:spLocks/>
          </p:cNvSpPr>
          <p:nvPr/>
        </p:nvSpPr>
        <p:spPr>
          <a:xfrm>
            <a:off x="10396916" y="4732972"/>
            <a:ext cx="4143497" cy="6334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50" dirty="0"/>
              <a:t>Div. 2 Planning Engineer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B9BFB97-C80D-0C00-13C2-C87BCDDBC052}"/>
              </a:ext>
            </a:extLst>
          </p:cNvPr>
          <p:cNvSpPr txBox="1">
            <a:spLocks/>
          </p:cNvSpPr>
          <p:nvPr/>
        </p:nvSpPr>
        <p:spPr>
          <a:xfrm>
            <a:off x="10414662" y="5122432"/>
            <a:ext cx="3617739" cy="6334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50" dirty="0"/>
              <a:t>lenwhite@ncdot.gov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E73F201-6770-140D-17B4-8EC0C233118D}"/>
              </a:ext>
            </a:extLst>
          </p:cNvPr>
          <p:cNvSpPr txBox="1">
            <a:spLocks/>
          </p:cNvSpPr>
          <p:nvPr/>
        </p:nvSpPr>
        <p:spPr>
          <a:xfrm>
            <a:off x="10424114" y="5572667"/>
            <a:ext cx="2477459" cy="6334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50" dirty="0"/>
              <a:t>252-775-6108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071A2E3-F900-40CF-B196-559FE8AB233E}"/>
              </a:ext>
            </a:extLst>
          </p:cNvPr>
          <p:cNvSpPr txBox="1">
            <a:spLocks/>
          </p:cNvSpPr>
          <p:nvPr/>
        </p:nvSpPr>
        <p:spPr>
          <a:xfrm>
            <a:off x="633933" y="4732972"/>
            <a:ext cx="3482844" cy="6334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50" dirty="0"/>
              <a:t>NCDOT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A7846E7-48EB-49D1-336D-9DDB47886CC6}"/>
              </a:ext>
            </a:extLst>
          </p:cNvPr>
          <p:cNvSpPr txBox="1">
            <a:spLocks/>
          </p:cNvSpPr>
          <p:nvPr/>
        </p:nvSpPr>
        <p:spPr>
          <a:xfrm>
            <a:off x="3758817" y="4705697"/>
            <a:ext cx="3482844" cy="6334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50" dirty="0"/>
              <a:t>NCDOT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EF9EC81-F496-05C5-A197-9AC99F87310A}"/>
              </a:ext>
            </a:extLst>
          </p:cNvPr>
          <p:cNvSpPr txBox="1">
            <a:spLocks/>
          </p:cNvSpPr>
          <p:nvPr/>
        </p:nvSpPr>
        <p:spPr>
          <a:xfrm>
            <a:off x="6896819" y="4299059"/>
            <a:ext cx="3408533" cy="6334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50" dirty="0"/>
              <a:t>Luis Carmona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E6B36BA-4D04-4ACB-C480-12CACC85FDB1}"/>
              </a:ext>
            </a:extLst>
          </p:cNvPr>
          <p:cNvSpPr txBox="1">
            <a:spLocks/>
          </p:cNvSpPr>
          <p:nvPr/>
        </p:nvSpPr>
        <p:spPr>
          <a:xfrm>
            <a:off x="6896819" y="4698082"/>
            <a:ext cx="3474803" cy="6334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50" dirty="0"/>
              <a:t>NCDOT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349062B-7373-A612-F9A9-66A070D2B5FF}"/>
              </a:ext>
            </a:extLst>
          </p:cNvPr>
          <p:cNvSpPr txBox="1">
            <a:spLocks/>
          </p:cNvSpPr>
          <p:nvPr/>
        </p:nvSpPr>
        <p:spPr>
          <a:xfrm>
            <a:off x="6896820" y="5126972"/>
            <a:ext cx="3474804" cy="6334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50" dirty="0"/>
              <a:t>ljcarmona@ncdot.gov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E1891C2-940D-7C8D-1E44-42FBAC1C5C93}"/>
              </a:ext>
            </a:extLst>
          </p:cNvPr>
          <p:cNvSpPr txBox="1">
            <a:spLocks/>
          </p:cNvSpPr>
          <p:nvPr/>
        </p:nvSpPr>
        <p:spPr>
          <a:xfrm>
            <a:off x="6914987" y="5533597"/>
            <a:ext cx="2477459" cy="6334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50" dirty="0"/>
              <a:t>919-707-2947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03136E4-6426-0A83-A8BD-322E48ED741F}"/>
              </a:ext>
            </a:extLst>
          </p:cNvPr>
          <p:cNvSpPr txBox="1">
            <a:spLocks/>
          </p:cNvSpPr>
          <p:nvPr/>
        </p:nvSpPr>
        <p:spPr>
          <a:xfrm>
            <a:off x="14244884" y="4251290"/>
            <a:ext cx="3220734" cy="6334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50" dirty="0"/>
              <a:t>Mickey Anderson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EBD2BDED-67CE-3AB8-6249-9738E6C9A09F}"/>
              </a:ext>
            </a:extLst>
          </p:cNvPr>
          <p:cNvSpPr txBox="1">
            <a:spLocks/>
          </p:cNvSpPr>
          <p:nvPr/>
        </p:nvSpPr>
        <p:spPr>
          <a:xfrm>
            <a:off x="14219957" y="4717063"/>
            <a:ext cx="3952107" cy="6334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50" dirty="0"/>
              <a:t>RPO Coordinator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03F8CDC-7D09-315E-8937-D1E61B62C426}"/>
              </a:ext>
            </a:extLst>
          </p:cNvPr>
          <p:cNvSpPr txBox="1">
            <a:spLocks/>
          </p:cNvSpPr>
          <p:nvPr/>
        </p:nvSpPr>
        <p:spPr>
          <a:xfrm>
            <a:off x="14237702" y="5106523"/>
            <a:ext cx="3686063" cy="6334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50" dirty="0"/>
              <a:t>manderson@eccog.org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AB2CD66-9515-C2DF-6C3D-547D269DB15D}"/>
              </a:ext>
            </a:extLst>
          </p:cNvPr>
          <p:cNvSpPr txBox="1">
            <a:spLocks/>
          </p:cNvSpPr>
          <p:nvPr/>
        </p:nvSpPr>
        <p:spPr>
          <a:xfrm>
            <a:off x="14247155" y="5556758"/>
            <a:ext cx="2969168" cy="6334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50" dirty="0"/>
              <a:t>252-571-7183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89053D4E-9435-D605-909C-2E0C87583A52}"/>
              </a:ext>
            </a:extLst>
          </p:cNvPr>
          <p:cNvSpPr txBox="1">
            <a:spLocks/>
          </p:cNvSpPr>
          <p:nvPr/>
        </p:nvSpPr>
        <p:spPr>
          <a:xfrm>
            <a:off x="14217686" y="6416950"/>
            <a:ext cx="3220734" cy="6334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50" dirty="0"/>
              <a:t>Jordan Kearney 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57C686C2-E23F-5839-773B-D947C0F017F1}"/>
              </a:ext>
            </a:extLst>
          </p:cNvPr>
          <p:cNvSpPr txBox="1">
            <a:spLocks/>
          </p:cNvSpPr>
          <p:nvPr/>
        </p:nvSpPr>
        <p:spPr>
          <a:xfrm>
            <a:off x="14192759" y="6882722"/>
            <a:ext cx="3952107" cy="6334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50" dirty="0"/>
              <a:t>RPO Coordinator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266C2A4-0912-ED7F-C379-AFE42B319D37}"/>
              </a:ext>
            </a:extLst>
          </p:cNvPr>
          <p:cNvSpPr txBox="1">
            <a:spLocks/>
          </p:cNvSpPr>
          <p:nvPr/>
        </p:nvSpPr>
        <p:spPr>
          <a:xfrm>
            <a:off x="14210504" y="7272182"/>
            <a:ext cx="3686063" cy="6334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50" dirty="0"/>
              <a:t>jkearney@eccog.org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B99CEDD7-3D82-0F22-3C19-F681912BAD61}"/>
              </a:ext>
            </a:extLst>
          </p:cNvPr>
          <p:cNvSpPr txBox="1">
            <a:spLocks/>
          </p:cNvSpPr>
          <p:nvPr/>
        </p:nvSpPr>
        <p:spPr>
          <a:xfrm>
            <a:off x="14219957" y="7722418"/>
            <a:ext cx="2969168" cy="6334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50" dirty="0"/>
              <a:t>252-229-4332</a:t>
            </a:r>
          </a:p>
        </p:txBody>
      </p:sp>
    </p:spTree>
    <p:extLst>
      <p:ext uri="{BB962C8B-B14F-4D97-AF65-F5344CB8AC3E}">
        <p14:creationId xmlns:p14="http://schemas.microsoft.com/office/powerpoint/2010/main" val="402341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808432"/>
            <a:ext cx="18288000" cy="478568"/>
            <a:chOff x="0" y="0"/>
            <a:chExt cx="4816593" cy="1260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26043"/>
            </a:xfrm>
            <a:custGeom>
              <a:avLst/>
              <a:gdLst/>
              <a:ahLst/>
              <a:cxnLst/>
              <a:rect l="l" t="t" r="r" b="b"/>
              <a:pathLst>
                <a:path w="4816592" h="126043">
                  <a:moveTo>
                    <a:pt x="0" y="0"/>
                  </a:moveTo>
                  <a:lnTo>
                    <a:pt x="4816592" y="0"/>
                  </a:lnTo>
                  <a:lnTo>
                    <a:pt x="4816592" y="126043"/>
                  </a:lnTo>
                  <a:lnTo>
                    <a:pt x="0" y="126043"/>
                  </a:lnTo>
                  <a:close/>
                </a:path>
              </a:pathLst>
            </a:custGeom>
            <a:solidFill>
              <a:srgbClr val="283C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64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4139952" cy="1538470"/>
          </a:xfrm>
          <a:custGeom>
            <a:avLst/>
            <a:gdLst/>
            <a:ahLst/>
            <a:cxnLst/>
            <a:rect l="l" t="t" r="r" b="b"/>
            <a:pathLst>
              <a:path w="4139952" h="1538470">
                <a:moveTo>
                  <a:pt x="0" y="0"/>
                </a:moveTo>
                <a:lnTo>
                  <a:pt x="4139952" y="0"/>
                </a:lnTo>
                <a:lnTo>
                  <a:pt x="4139952" y="1538470"/>
                </a:lnTo>
                <a:lnTo>
                  <a:pt x="0" y="1538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1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257287" y="1087989"/>
            <a:ext cx="7773426" cy="1235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TCC Agenda Items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0841" y="3049589"/>
            <a:ext cx="2118271" cy="673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Roll Call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894138"/>
            <a:ext cx="4985742" cy="673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Public Comment Period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4735513"/>
            <a:ext cx="9663410" cy="673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ACTION: Approval of Regular Meeting Agenda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5576887"/>
            <a:ext cx="6457801" cy="673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ACTION: Approval of Minutes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6418262"/>
            <a:ext cx="12144673" cy="1212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ACTION: Approve Draft SPOT Prioritization 8.0 Project List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i="1" dirty="0">
                <a:solidFill>
                  <a:srgbClr val="000000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                         Resource:</a:t>
            </a:r>
            <a:r>
              <a:rPr lang="en-US" sz="3000" i="1" dirty="0">
                <a:solidFill>
                  <a:srgbClr val="283A94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 </a:t>
            </a:r>
            <a:r>
              <a:rPr lang="en-US" sz="3000" i="1" u="sng" dirty="0">
                <a:solidFill>
                  <a:srgbClr val="283A94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  <a:hlinkClick r:id="rId3" tooltip="https://earth.google.com/earth/d/1zEZOF6aC3UCRxuvhFOLHwbFJGqlwHfMo?usp=sharing"/>
              </a:rPr>
              <a:t>ECRPO P8.O Proposed Project Map</a:t>
            </a:r>
            <a:r>
              <a:rPr lang="en-US" sz="3000" i="1" dirty="0">
                <a:solidFill>
                  <a:srgbClr val="283A94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28700" y="2493379"/>
            <a:ext cx="16230600" cy="47639"/>
            <a:chOff x="0" y="0"/>
            <a:chExt cx="4274726" cy="1254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74726" cy="12547"/>
            </a:xfrm>
            <a:custGeom>
              <a:avLst/>
              <a:gdLst/>
              <a:ahLst/>
              <a:cxnLst/>
              <a:rect l="l" t="t" r="r" b="b"/>
              <a:pathLst>
                <a:path w="4274726" h="12547">
                  <a:moveTo>
                    <a:pt x="0" y="0"/>
                  </a:moveTo>
                  <a:lnTo>
                    <a:pt x="4274726" y="0"/>
                  </a:lnTo>
                  <a:lnTo>
                    <a:pt x="4274726" y="12547"/>
                  </a:lnTo>
                  <a:lnTo>
                    <a:pt x="0" y="12547"/>
                  </a:lnTo>
                  <a:close/>
                </a:path>
              </a:pathLst>
            </a:custGeom>
            <a:solidFill>
              <a:srgbClr val="283C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274726" cy="50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8CC40D8F-4079-BD04-0F91-D468C8B63046}"/>
              </a:ext>
            </a:extLst>
          </p:cNvPr>
          <p:cNvSpPr txBox="1"/>
          <p:nvPr/>
        </p:nvSpPr>
        <p:spPr>
          <a:xfrm>
            <a:off x="-3893163" y="-24208"/>
            <a:ext cx="3671526" cy="1339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5000"/>
              </a:lnSpc>
            </a:pPr>
            <a:r>
              <a:rPr lang="en-US" sz="1950" dirty="0"/>
              <a:t>Other slide variations are available. Select Insert above and choose “new slide” to see all the options.</a:t>
            </a:r>
          </a:p>
        </p:txBody>
      </p:sp>
    </p:spTree>
    <p:extLst>
      <p:ext uri="{BB962C8B-B14F-4D97-AF65-F5344CB8AC3E}">
        <p14:creationId xmlns:p14="http://schemas.microsoft.com/office/powerpoint/2010/main" val="1389431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808432"/>
            <a:ext cx="18288000" cy="478568"/>
            <a:chOff x="0" y="0"/>
            <a:chExt cx="4816593" cy="1260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26043"/>
            </a:xfrm>
            <a:custGeom>
              <a:avLst/>
              <a:gdLst/>
              <a:ahLst/>
              <a:cxnLst/>
              <a:rect l="l" t="t" r="r" b="b"/>
              <a:pathLst>
                <a:path w="4816592" h="126043">
                  <a:moveTo>
                    <a:pt x="0" y="0"/>
                  </a:moveTo>
                  <a:lnTo>
                    <a:pt x="4816592" y="0"/>
                  </a:lnTo>
                  <a:lnTo>
                    <a:pt x="4816592" y="126043"/>
                  </a:lnTo>
                  <a:lnTo>
                    <a:pt x="0" y="126043"/>
                  </a:lnTo>
                  <a:close/>
                </a:path>
              </a:pathLst>
            </a:custGeom>
            <a:solidFill>
              <a:srgbClr val="283C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64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4139952" cy="1538470"/>
          </a:xfrm>
          <a:custGeom>
            <a:avLst/>
            <a:gdLst/>
            <a:ahLst/>
            <a:cxnLst/>
            <a:rect l="l" t="t" r="r" b="b"/>
            <a:pathLst>
              <a:path w="4139952" h="1538470">
                <a:moveTo>
                  <a:pt x="0" y="0"/>
                </a:moveTo>
                <a:lnTo>
                  <a:pt x="4139952" y="0"/>
                </a:lnTo>
                <a:lnTo>
                  <a:pt x="4139952" y="1538470"/>
                </a:lnTo>
                <a:lnTo>
                  <a:pt x="0" y="1538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1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257287" y="1087989"/>
            <a:ext cx="7773426" cy="1235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TCC Agenda Items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28700" y="2493379"/>
            <a:ext cx="16230600" cy="47639"/>
            <a:chOff x="0" y="0"/>
            <a:chExt cx="4274726" cy="1254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74726" cy="12547"/>
            </a:xfrm>
            <a:custGeom>
              <a:avLst/>
              <a:gdLst/>
              <a:ahLst/>
              <a:cxnLst/>
              <a:rect l="l" t="t" r="r" b="b"/>
              <a:pathLst>
                <a:path w="4274726" h="12547">
                  <a:moveTo>
                    <a:pt x="0" y="0"/>
                  </a:moveTo>
                  <a:lnTo>
                    <a:pt x="4274726" y="0"/>
                  </a:lnTo>
                  <a:lnTo>
                    <a:pt x="4274726" y="12547"/>
                  </a:lnTo>
                  <a:lnTo>
                    <a:pt x="0" y="12547"/>
                  </a:lnTo>
                  <a:close/>
                </a:path>
              </a:pathLst>
            </a:custGeom>
            <a:solidFill>
              <a:srgbClr val="283C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274726" cy="50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3046415"/>
            <a:ext cx="15263812" cy="673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 ACTION: Approve Draft SPOT Prioritization 9.0 Express Design Project List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3889499"/>
            <a:ext cx="12684770" cy="673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7. ACTION: Approve Letter of Support for Duplin County Transit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4734048"/>
            <a:ext cx="4508897" cy="673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8. ECRPO Staff Report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5578598"/>
            <a:ext cx="3568898" cy="673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9. NCDOT Report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6423147"/>
            <a:ext cx="3504456" cy="673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10. Other Business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588DC1-C54B-D3E7-F1F9-17579A1C43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167" t="35014" b="16229"/>
          <a:stretch>
            <a:fillRect/>
          </a:stretch>
        </p:blipFill>
        <p:spPr>
          <a:xfrm>
            <a:off x="4791903" y="4653153"/>
            <a:ext cx="13496097" cy="35799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6DC944-54BA-F853-3CD0-D9A2C71D3E6E}"/>
              </a:ext>
            </a:extLst>
          </p:cNvPr>
          <p:cNvSpPr txBox="1"/>
          <p:nvPr/>
        </p:nvSpPr>
        <p:spPr>
          <a:xfrm>
            <a:off x="283878" y="1217325"/>
            <a:ext cx="1773908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R-2303E was completed end of 2023 = Cecil Odie Road</a:t>
            </a:r>
          </a:p>
          <a:p>
            <a:r>
              <a:rPr lang="en-US" dirty="0"/>
              <a:t>Alt 1 – A &amp; B sections proposed – top of map</a:t>
            </a:r>
          </a:p>
          <a:p>
            <a:r>
              <a:rPr lang="en-US" dirty="0"/>
              <a:t>Alt 2 – A &amp; B sections proposed – bottom of map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2C1D73-E657-048A-54E9-41FB6619F5C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72" y="14288"/>
            <a:ext cx="71438" cy="10272713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48A479-994A-A960-2615-014F578B2A7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89"/>
          <a:stretch>
            <a:fillRect/>
          </a:stretch>
        </p:blipFill>
        <p:spPr bwMode="auto">
          <a:xfrm>
            <a:off x="12726902" y="14288"/>
            <a:ext cx="71438" cy="10327005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E54D5B-EBEC-B380-DC65-9EE2E46F149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89"/>
          <a:stretch>
            <a:fillRect/>
          </a:stretch>
        </p:blipFill>
        <p:spPr bwMode="auto">
          <a:xfrm>
            <a:off x="17785595" y="14288"/>
            <a:ext cx="71438" cy="10327005"/>
          </a:xfrm>
          <a:prstGeom prst="rect">
            <a:avLst/>
          </a:prstGeom>
          <a:noFill/>
        </p:spPr>
      </p:pic>
      <p:pic>
        <p:nvPicPr>
          <p:cNvPr id="12" name="Picture 11" descr="US 40">
            <a:extLst>
              <a:ext uri="{FF2B5EF4-FFF2-40B4-BE49-F238E27FC236}">
                <a16:creationId xmlns:a16="http://schemas.microsoft.com/office/drawing/2014/main" id="{C7101D17-38C2-0284-D7D3-DEF81AB3FB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1013" y="5238872"/>
            <a:ext cx="1014413" cy="500063"/>
          </a:xfrm>
          <a:prstGeom prst="rect">
            <a:avLst/>
          </a:prstGeom>
          <a:noFill/>
        </p:spPr>
      </p:pic>
      <p:pic>
        <p:nvPicPr>
          <p:cNvPr id="13" name="Picture 12" descr="County Line">
            <a:extLst>
              <a:ext uri="{FF2B5EF4-FFF2-40B4-BE49-F238E27FC236}">
                <a16:creationId xmlns:a16="http://schemas.microsoft.com/office/drawing/2014/main" id="{4287C3F7-1868-ED85-E67B-EF212C0F5A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4750" y="5831298"/>
            <a:ext cx="1037861" cy="800100"/>
          </a:xfrm>
          <a:prstGeom prst="rect">
            <a:avLst/>
          </a:prstGeom>
          <a:noFill/>
        </p:spPr>
      </p:pic>
      <p:pic>
        <p:nvPicPr>
          <p:cNvPr id="14" name="Multiplication Sign 9">
            <a:extLst>
              <a:ext uri="{FF2B5EF4-FFF2-40B4-BE49-F238E27FC236}">
                <a16:creationId xmlns:a16="http://schemas.microsoft.com/office/drawing/2014/main" id="{A253F0B0-8946-92E4-B152-8E5E9755560E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26" t="-14285" r="-19090" b="-7619"/>
          <a:stretch>
            <a:fillRect/>
          </a:stretch>
        </p:blipFill>
        <p:spPr bwMode="auto">
          <a:xfrm>
            <a:off x="15677016" y="6304377"/>
            <a:ext cx="445770" cy="365760"/>
          </a:xfrm>
          <a:prstGeom prst="rect">
            <a:avLst/>
          </a:prstGeom>
          <a:noFill/>
        </p:spPr>
      </p:pic>
      <p:pic>
        <p:nvPicPr>
          <p:cNvPr id="17" name="Picture 16" descr="ALT 2A - Description: ALT 1A&#10;">
            <a:extLst>
              <a:ext uri="{FF2B5EF4-FFF2-40B4-BE49-F238E27FC236}">
                <a16:creationId xmlns:a16="http://schemas.microsoft.com/office/drawing/2014/main" id="{EAE26089-2A06-2873-D436-A2FC7D857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0044" y="8333102"/>
            <a:ext cx="1825550" cy="1028700"/>
          </a:xfrm>
          <a:prstGeom prst="rect">
            <a:avLst/>
          </a:prstGeom>
          <a:noFill/>
        </p:spPr>
      </p:pic>
      <p:pic>
        <p:nvPicPr>
          <p:cNvPr id="18" name="Picture 17" descr="ALT 2B - Description: ALT 1A&#10;">
            <a:extLst>
              <a:ext uri="{FF2B5EF4-FFF2-40B4-BE49-F238E27FC236}">
                <a16:creationId xmlns:a16="http://schemas.microsoft.com/office/drawing/2014/main" id="{49632FC9-091B-38A0-5157-C9B271ACCC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72" y="8354180"/>
            <a:ext cx="8900112" cy="1028700"/>
          </a:xfrm>
          <a:prstGeom prst="rect">
            <a:avLst/>
          </a:prstGeom>
          <a:noFill/>
        </p:spPr>
      </p:pic>
      <p:pic>
        <p:nvPicPr>
          <p:cNvPr id="19" name="Picture 18" descr="ALT 1B - Description: ALT 1A&#10;">
            <a:extLst>
              <a:ext uri="{FF2B5EF4-FFF2-40B4-BE49-F238E27FC236}">
                <a16:creationId xmlns:a16="http://schemas.microsoft.com/office/drawing/2014/main" id="{EC47D358-93C4-77A2-0626-3E31C17BDA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738" y="3567008"/>
            <a:ext cx="5607756" cy="1028700"/>
          </a:xfrm>
          <a:prstGeom prst="rect">
            <a:avLst/>
          </a:prstGeom>
          <a:noFill/>
        </p:spPr>
      </p:pic>
      <p:pic>
        <p:nvPicPr>
          <p:cNvPr id="20" name="Picture 19" descr="ALT 1A - Description: ALT 1A&#10;">
            <a:extLst>
              <a:ext uri="{FF2B5EF4-FFF2-40B4-BE49-F238E27FC236}">
                <a16:creationId xmlns:a16="http://schemas.microsoft.com/office/drawing/2014/main" id="{F5666F25-026C-8F92-7E69-AD6582FD55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3746" y="3576744"/>
            <a:ext cx="5019879" cy="1028700"/>
          </a:xfrm>
          <a:prstGeom prst="rect">
            <a:avLst/>
          </a:prstGeom>
          <a:noFill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6074A2-D8EE-C1F0-6164-98D2EC7FEBA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851"/>
          <a:stretch>
            <a:fillRect/>
          </a:stretch>
        </p:blipFill>
        <p:spPr>
          <a:xfrm>
            <a:off x="248478" y="2564294"/>
            <a:ext cx="4543425" cy="59462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Multiplication Sign 9">
            <a:extLst>
              <a:ext uri="{FF2B5EF4-FFF2-40B4-BE49-F238E27FC236}">
                <a16:creationId xmlns:a16="http://schemas.microsoft.com/office/drawing/2014/main" id="{A4387564-4634-E9B2-EAE0-62B6EDF45F1D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26" t="-14285" r="-19090" b="-7619"/>
          <a:stretch>
            <a:fillRect/>
          </a:stretch>
        </p:blipFill>
        <p:spPr bwMode="auto">
          <a:xfrm>
            <a:off x="12464859" y="6551897"/>
            <a:ext cx="445770" cy="365760"/>
          </a:xfrm>
          <a:prstGeom prst="rect">
            <a:avLst/>
          </a:prstGeom>
          <a:noFill/>
        </p:spPr>
      </p:pic>
      <p:pic>
        <p:nvPicPr>
          <p:cNvPr id="25" name="Straight Connector 10">
            <a:extLst>
              <a:ext uri="{FF2B5EF4-FFF2-40B4-BE49-F238E27FC236}">
                <a16:creationId xmlns:a16="http://schemas.microsoft.com/office/drawing/2014/main" id="{096D7885-206B-6E03-1160-3F3768D23F70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229" y="6170609"/>
            <a:ext cx="328613" cy="1000125"/>
          </a:xfrm>
          <a:prstGeom prst="rect">
            <a:avLst/>
          </a:prstGeom>
          <a:noFill/>
        </p:spPr>
      </p:pic>
      <p:pic>
        <p:nvPicPr>
          <p:cNvPr id="27" name="Star: 5 Points 5">
            <a:extLst>
              <a:ext uri="{FF2B5EF4-FFF2-40B4-BE49-F238E27FC236}">
                <a16:creationId xmlns:a16="http://schemas.microsoft.com/office/drawing/2014/main" id="{D5F51EC7-90DC-894A-882C-CCFE4B0EB53E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8198" y="6445661"/>
            <a:ext cx="400050" cy="371475"/>
          </a:xfrm>
          <a:prstGeom prst="rect">
            <a:avLst/>
          </a:prstGeom>
          <a:noFill/>
        </p:spPr>
      </p:pic>
      <p:pic>
        <p:nvPicPr>
          <p:cNvPr id="29" name="Star: 5 Points 5">
            <a:extLst>
              <a:ext uri="{FF2B5EF4-FFF2-40B4-BE49-F238E27FC236}">
                <a16:creationId xmlns:a16="http://schemas.microsoft.com/office/drawing/2014/main" id="{8DB373B8-7EE4-014B-53E6-AC70599063F7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2915" y="5553197"/>
            <a:ext cx="400050" cy="371475"/>
          </a:xfrm>
          <a:prstGeom prst="rect">
            <a:avLst/>
          </a:prstGeom>
          <a:noFill/>
        </p:spPr>
      </p:pic>
      <p:pic>
        <p:nvPicPr>
          <p:cNvPr id="15" name="Picture 14" descr="Needmore Road">
            <a:extLst>
              <a:ext uri="{FF2B5EF4-FFF2-40B4-BE49-F238E27FC236}">
                <a16:creationId xmlns:a16="http://schemas.microsoft.com/office/drawing/2014/main" id="{27A8BA45-4F19-B6EA-767C-52315CD9F0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2914" y="7113256"/>
            <a:ext cx="1466462" cy="803366"/>
          </a:xfrm>
          <a:prstGeom prst="rect">
            <a:avLst/>
          </a:prstGeom>
          <a:noFill/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32A08A6-38EA-97CF-7A72-9311BB85BDC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89"/>
          <a:stretch>
            <a:fillRect/>
          </a:stretch>
        </p:blipFill>
        <p:spPr bwMode="auto">
          <a:xfrm>
            <a:off x="15888608" y="75369"/>
            <a:ext cx="71438" cy="10327005"/>
          </a:xfrm>
          <a:prstGeom prst="rect">
            <a:avLst/>
          </a:prstGeom>
          <a:noFill/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8F85EA9-F41E-F45F-9EE6-8A8B1BF2E494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5690" y="5924672"/>
            <a:ext cx="68579" cy="1147104"/>
          </a:xfrm>
          <a:prstGeom prst="rect">
            <a:avLst/>
          </a:prstGeom>
          <a:noFill/>
        </p:spPr>
      </p:pic>
      <p:pic>
        <p:nvPicPr>
          <p:cNvPr id="16" name="Picture 15" descr="Carrolls Road">
            <a:extLst>
              <a:ext uri="{FF2B5EF4-FFF2-40B4-BE49-F238E27FC236}">
                <a16:creationId xmlns:a16="http://schemas.microsoft.com/office/drawing/2014/main" id="{756CF81F-4825-461F-F1DD-EF883984DD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0097" y="6817137"/>
            <a:ext cx="1092200" cy="800100"/>
          </a:xfrm>
          <a:prstGeom prst="rect">
            <a:avLst/>
          </a:prstGeom>
          <a:noFill/>
        </p:spPr>
      </p:pic>
      <p:pic>
        <p:nvPicPr>
          <p:cNvPr id="6" name="Picture 5" descr="Current End Of NC 24">
            <a:extLst>
              <a:ext uri="{FF2B5EF4-FFF2-40B4-BE49-F238E27FC236}">
                <a16:creationId xmlns:a16="http://schemas.microsoft.com/office/drawing/2014/main" id="{267FA3C5-938B-4D7E-F18D-93EE3AC028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65" y="5494816"/>
            <a:ext cx="1243013" cy="1214438"/>
          </a:xfrm>
          <a:prstGeom prst="rect">
            <a:avLst/>
          </a:prstGeom>
          <a:noFill/>
        </p:spPr>
      </p:pic>
      <p:pic>
        <p:nvPicPr>
          <p:cNvPr id="28" name="Star: 5 Points 5">
            <a:extLst>
              <a:ext uri="{FF2B5EF4-FFF2-40B4-BE49-F238E27FC236}">
                <a16:creationId xmlns:a16="http://schemas.microsoft.com/office/drawing/2014/main" id="{0732446C-D63E-E590-69F5-C07C1D37978E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944" y="6492936"/>
            <a:ext cx="400050" cy="371475"/>
          </a:xfrm>
          <a:prstGeom prst="rect">
            <a:avLst/>
          </a:prstGeom>
          <a:noFill/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A08E4B3-73B5-464A-5166-02D56E319FFE}"/>
              </a:ext>
            </a:extLst>
          </p:cNvPr>
          <p:cNvSpPr txBox="1"/>
          <p:nvPr/>
        </p:nvSpPr>
        <p:spPr>
          <a:xfrm>
            <a:off x="8478519" y="4516120"/>
            <a:ext cx="1371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7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2FF42F-CAF6-C027-9F8E-4A1810F900C9}"/>
              </a:ext>
            </a:extLst>
          </p:cNvPr>
          <p:cNvSpPr txBox="1"/>
          <p:nvPr/>
        </p:nvSpPr>
        <p:spPr>
          <a:xfrm>
            <a:off x="0" y="563315"/>
            <a:ext cx="18288000" cy="50783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700" b="1">
                <a:solidFill>
                  <a:schemeClr val="bg1"/>
                </a:solidFill>
              </a:rPr>
              <a:t>    R-2303F</a:t>
            </a:r>
            <a:r>
              <a:rPr lang="en-US" sz="2700">
                <a:solidFill>
                  <a:schemeClr val="bg1"/>
                </a:solidFill>
              </a:rPr>
              <a:t> </a:t>
            </a:r>
            <a:r>
              <a:rPr lang="en-US" sz="2700" dirty="0">
                <a:solidFill>
                  <a:schemeClr val="bg1"/>
                </a:solidFill>
              </a:rPr>
              <a:t>splits on map shown in light green from Orange line (NC 24 - completed R-2303E) to Yellow/Red (US 40)</a:t>
            </a:r>
          </a:p>
        </p:txBody>
      </p:sp>
    </p:spTree>
    <p:extLst>
      <p:ext uri="{BB962C8B-B14F-4D97-AF65-F5344CB8AC3E}">
        <p14:creationId xmlns:p14="http://schemas.microsoft.com/office/powerpoint/2010/main" val="113512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808432"/>
            <a:ext cx="18288000" cy="478568"/>
            <a:chOff x="0" y="0"/>
            <a:chExt cx="4816593" cy="1260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26043"/>
            </a:xfrm>
            <a:custGeom>
              <a:avLst/>
              <a:gdLst/>
              <a:ahLst/>
              <a:cxnLst/>
              <a:rect l="l" t="t" r="r" b="b"/>
              <a:pathLst>
                <a:path w="4816592" h="126043">
                  <a:moveTo>
                    <a:pt x="0" y="0"/>
                  </a:moveTo>
                  <a:lnTo>
                    <a:pt x="4816592" y="0"/>
                  </a:lnTo>
                  <a:lnTo>
                    <a:pt x="4816592" y="126043"/>
                  </a:lnTo>
                  <a:lnTo>
                    <a:pt x="0" y="126043"/>
                  </a:lnTo>
                  <a:close/>
                </a:path>
              </a:pathLst>
            </a:custGeom>
            <a:solidFill>
              <a:srgbClr val="283C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64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4139952" cy="1538470"/>
          </a:xfrm>
          <a:custGeom>
            <a:avLst/>
            <a:gdLst/>
            <a:ahLst/>
            <a:cxnLst/>
            <a:rect l="l" t="t" r="r" b="b"/>
            <a:pathLst>
              <a:path w="4139952" h="1538470">
                <a:moveTo>
                  <a:pt x="0" y="0"/>
                </a:moveTo>
                <a:lnTo>
                  <a:pt x="4139952" y="0"/>
                </a:lnTo>
                <a:lnTo>
                  <a:pt x="4139952" y="1538470"/>
                </a:lnTo>
                <a:lnTo>
                  <a:pt x="0" y="1538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1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257287" y="1087989"/>
            <a:ext cx="7773426" cy="1235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TAC Agenda Items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0841" y="3049589"/>
            <a:ext cx="4985742" cy="673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Public Comment Period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894138"/>
            <a:ext cx="10073283" cy="576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Ethics Awareness and Conflict of Interest Reminder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4735513"/>
            <a:ext cx="9663410" cy="673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ACTION: Approval of Regular Meeting Agenda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5576887"/>
            <a:ext cx="6457801" cy="673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ACTION: Approval of Minutes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6418262"/>
            <a:ext cx="12144673" cy="673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ACTION: Approve Draft SPOT Prioritization 8.0 Project List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28700" y="2493379"/>
            <a:ext cx="16230600" cy="47639"/>
            <a:chOff x="0" y="0"/>
            <a:chExt cx="4274726" cy="1254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74726" cy="12547"/>
            </a:xfrm>
            <a:custGeom>
              <a:avLst/>
              <a:gdLst/>
              <a:ahLst/>
              <a:cxnLst/>
              <a:rect l="l" t="t" r="r" b="b"/>
              <a:pathLst>
                <a:path w="4274726" h="12547">
                  <a:moveTo>
                    <a:pt x="0" y="0"/>
                  </a:moveTo>
                  <a:lnTo>
                    <a:pt x="4274726" y="0"/>
                  </a:lnTo>
                  <a:lnTo>
                    <a:pt x="4274726" y="12547"/>
                  </a:lnTo>
                  <a:lnTo>
                    <a:pt x="0" y="12547"/>
                  </a:lnTo>
                  <a:close/>
                </a:path>
              </a:pathLst>
            </a:custGeom>
            <a:solidFill>
              <a:srgbClr val="283C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274726" cy="50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808432"/>
            <a:ext cx="18288000" cy="478568"/>
            <a:chOff x="0" y="0"/>
            <a:chExt cx="4816593" cy="1260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26043"/>
            </a:xfrm>
            <a:custGeom>
              <a:avLst/>
              <a:gdLst/>
              <a:ahLst/>
              <a:cxnLst/>
              <a:rect l="l" t="t" r="r" b="b"/>
              <a:pathLst>
                <a:path w="4816592" h="126043">
                  <a:moveTo>
                    <a:pt x="0" y="0"/>
                  </a:moveTo>
                  <a:lnTo>
                    <a:pt x="4816592" y="0"/>
                  </a:lnTo>
                  <a:lnTo>
                    <a:pt x="4816592" y="126043"/>
                  </a:lnTo>
                  <a:lnTo>
                    <a:pt x="0" y="126043"/>
                  </a:lnTo>
                  <a:close/>
                </a:path>
              </a:pathLst>
            </a:custGeom>
            <a:solidFill>
              <a:srgbClr val="283C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64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4139952" cy="1538470"/>
          </a:xfrm>
          <a:custGeom>
            <a:avLst/>
            <a:gdLst/>
            <a:ahLst/>
            <a:cxnLst/>
            <a:rect l="l" t="t" r="r" b="b"/>
            <a:pathLst>
              <a:path w="4139952" h="1538470">
                <a:moveTo>
                  <a:pt x="0" y="0"/>
                </a:moveTo>
                <a:lnTo>
                  <a:pt x="4139952" y="0"/>
                </a:lnTo>
                <a:lnTo>
                  <a:pt x="4139952" y="1538470"/>
                </a:lnTo>
                <a:lnTo>
                  <a:pt x="0" y="1538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1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257287" y="1087989"/>
            <a:ext cx="7773426" cy="1235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TCC Agenda Items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28700" y="2493379"/>
            <a:ext cx="16230600" cy="47639"/>
            <a:chOff x="0" y="0"/>
            <a:chExt cx="4274726" cy="1254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74726" cy="12547"/>
            </a:xfrm>
            <a:custGeom>
              <a:avLst/>
              <a:gdLst/>
              <a:ahLst/>
              <a:cxnLst/>
              <a:rect l="l" t="t" r="r" b="b"/>
              <a:pathLst>
                <a:path w="4274726" h="12547">
                  <a:moveTo>
                    <a:pt x="0" y="0"/>
                  </a:moveTo>
                  <a:lnTo>
                    <a:pt x="4274726" y="0"/>
                  </a:lnTo>
                  <a:lnTo>
                    <a:pt x="4274726" y="12547"/>
                  </a:lnTo>
                  <a:lnTo>
                    <a:pt x="0" y="12547"/>
                  </a:lnTo>
                  <a:close/>
                </a:path>
              </a:pathLst>
            </a:custGeom>
            <a:solidFill>
              <a:srgbClr val="283C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274726" cy="50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3046415"/>
            <a:ext cx="15263812" cy="673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 ACTION: Approve Draft SPOT Prioritization 9.0 Express Design Project List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3889499"/>
            <a:ext cx="12684770" cy="673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7. ACTION: Approve Letter of Support for Duplin County Transit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4734048"/>
            <a:ext cx="3282255" cy="673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8. Other Business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B5541-496D-9D0D-D511-D9E140D2D1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What is a Comprehensive Transportation Plan? (CTP)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8C6993-1CB7-8C67-1375-9CE4F86329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0070" y="6578267"/>
            <a:ext cx="16474019" cy="1068702"/>
          </a:xfrm>
        </p:spPr>
        <p:txBody>
          <a:bodyPr/>
          <a:lstStyle/>
          <a:p>
            <a:r>
              <a:rPr lang="en-US" dirty="0"/>
              <a:t>Carlos Moya</a:t>
            </a:r>
          </a:p>
          <a:p>
            <a:r>
              <a:rPr lang="en-US" sz="2700" dirty="0"/>
              <a:t>NCDOT Transportation Planning Division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D7ADF5-62F5-2E4F-0AD8-7C588146AD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071" y="7575986"/>
            <a:ext cx="16474017" cy="1357463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en-US" sz="4200" b="1" dirty="0"/>
              <a:t>Eastern Carolina RPO</a:t>
            </a:r>
          </a:p>
          <a:p>
            <a:pPr algn="r"/>
            <a:r>
              <a:rPr lang="en-US" sz="4200" b="1" dirty="0"/>
              <a:t>July 17, 2025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860605-B64B-A22D-CCC0-8210D3CEC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161947" y="798943"/>
            <a:ext cx="486756" cy="69536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562050F-BE15-AD93-4048-588B23C403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5264588" y="10853228"/>
            <a:ext cx="695367" cy="69536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970DA97-A7CF-ADCA-6B5B-054CB47DC2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3996235" y="781559"/>
            <a:ext cx="660599" cy="73013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C67E17E-8764-098E-C6DF-BE59E90E15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2783877" y="816328"/>
            <a:ext cx="695367" cy="66059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7C141CE1-3584-4FE5-B834-54649C188C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581636" y="833711"/>
            <a:ext cx="625830" cy="62583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B3E1620-CFC6-1B81-A559-57DBC6B356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5231484" y="2018268"/>
            <a:ext cx="625830" cy="62583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83A4EB71-E6C9-70FF-C84B-C5754EDF09C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3934086" y="10881285"/>
            <a:ext cx="556293" cy="683777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C75C61E3-2490-533F-C835-A968993C8C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-4048388" y="2087804"/>
            <a:ext cx="764904" cy="48675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B08B61D1-D54A-80EC-F41D-97B3161E7E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-2818646" y="2058831"/>
            <a:ext cx="764904" cy="544704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C0208A74-2ACB-5361-C97C-96BEC1FE239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-1564252" y="1983500"/>
            <a:ext cx="591062" cy="695366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1F94C1AD-5F83-CCF5-AE52-1527329215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-5301021" y="3318719"/>
            <a:ext cx="764904" cy="544704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D0DF359-898F-08AB-D2BC-7F6420C0AF4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-2707164" y="10939232"/>
            <a:ext cx="764904" cy="62583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F56CED76-99D7-C255-8CDC-974CC58033F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3978851" y="3243388"/>
            <a:ext cx="625830" cy="695366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85213EC-65E8-ACCE-C166-0C012E12109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-2714340" y="3278156"/>
            <a:ext cx="556293" cy="62583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79DA56B5-AFB7-964D-C608-1AE0F3654AC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-1512099" y="3243388"/>
            <a:ext cx="486756" cy="695366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0294756E-4E2D-0766-5D08-1F6ED903F03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-5161947" y="4344617"/>
            <a:ext cx="486756" cy="695366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2E1DB328-AD60-009F-49DC-746DD840F9B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-1638597" y="9687281"/>
            <a:ext cx="764904" cy="764903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38E0C94-5BB4-2939-3BC0-863B991C8BE5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-3955672" y="4379385"/>
            <a:ext cx="579473" cy="62583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FF3DFEE3-3AB2-B9D0-243B-485D61B996C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-2725930" y="4379385"/>
            <a:ext cx="579473" cy="62583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52259F28-84CC-10E4-29DC-1ADD5B9AFF54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-1581636" y="4379385"/>
            <a:ext cx="625830" cy="62583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A302F5EE-436C-F14A-E5D7-EB3674C45930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-5309423" y="5357532"/>
            <a:ext cx="764904" cy="556293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C0BF9131-6E7B-7F04-413D-F2B18371D262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-3996235" y="5287996"/>
            <a:ext cx="660599" cy="695366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2481EF79-C445-4F52-D3D9-A387F14A6EA1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-2783877" y="5253227"/>
            <a:ext cx="695367" cy="764903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CC55E7B2-146B-4B92-FCCD-7F336DE6F10A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-1581636" y="5357532"/>
            <a:ext cx="625830" cy="556293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F09323FF-8534-B9EA-906C-9247BBBAF069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-5196716" y="6426196"/>
            <a:ext cx="556293" cy="660599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073C62C2-6425-06FA-CD65-9B7989967098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-3891930" y="6379837"/>
            <a:ext cx="451989" cy="753314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CF91E3F9-8B17-CE6B-E444-D1DA9F30A1D2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-2853413" y="6403016"/>
            <a:ext cx="834440" cy="706956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BB9F2FFB-3178-A7A5-04B1-54396FE223CE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-1601712" y="6417633"/>
            <a:ext cx="695367" cy="625830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E7A2338D-D05D-1A83-6FA5-37FC0C4CC261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-5196716" y="7436912"/>
            <a:ext cx="556293" cy="834440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107306E2-D599-A088-55A6-0CED3F6D99F0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-3891930" y="7471681"/>
            <a:ext cx="451989" cy="764903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24406CBC-AFAE-3A2E-924D-6E3F13DB9128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-2853413" y="7575986"/>
            <a:ext cx="834440" cy="556293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5A2486BD-6EE2-6E91-849A-77D2B4702CA5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-1601712" y="7480504"/>
            <a:ext cx="695367" cy="695366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0B2BF4F8-A9C7-A36D-933D-347E8ED116A0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-5266253" y="8688110"/>
            <a:ext cx="695367" cy="695366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2CC23BB8-E9EE-EC7F-14F2-0173622FD090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-4013619" y="8688110"/>
            <a:ext cx="695367" cy="695366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88C4838C-5EF1-B98A-93F8-B6C926E5950C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-2783877" y="8757647"/>
            <a:ext cx="695367" cy="556293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108C0EDF-6573-19E5-85BF-B70194584FBA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-1581636" y="8722878"/>
            <a:ext cx="625830" cy="625830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:a16="http://schemas.microsoft.com/office/drawing/2014/main" id="{09456C6C-6B4F-96F7-AE5E-0F0EC9DCF8D9}"/>
              </a:ext>
            </a:extLst>
          </p:cNvPr>
          <p:cNvPicPr>
            <a:picLocks noChangeAspect="1"/>
          </p:cNvPicPr>
          <p:nvPr userDrawn="1"/>
        </p:nvPicPr>
        <p:blipFill>
          <a:blip r:embed="rId75">
            <a:extLs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-5413526" y="9693363"/>
            <a:ext cx="989913" cy="989913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id="{F166F759-2453-B757-BFC4-E906922E876B}"/>
              </a:ext>
            </a:extLst>
          </p:cNvPr>
          <p:cNvPicPr>
            <a:picLocks noChangeAspect="1"/>
          </p:cNvPicPr>
          <p:nvPr userDrawn="1"/>
        </p:nvPicPr>
        <p:blipFill>
          <a:blip r:embed="rId77">
            <a:extLs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-2999732" y="9508082"/>
            <a:ext cx="1175195" cy="1175195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B750B40C-2C54-818D-8E49-0215CAE06945}"/>
              </a:ext>
            </a:extLst>
          </p:cNvPr>
          <p:cNvPicPr>
            <a:picLocks noChangeAspect="1"/>
          </p:cNvPicPr>
          <p:nvPr userDrawn="1"/>
        </p:nvPicPr>
        <p:blipFill>
          <a:blip r:embed="rId79">
            <a:extLs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-4160892" y="9693363"/>
            <a:ext cx="989913" cy="989913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42E929C8-1776-39F4-F0B9-6E536D9CA9E3}"/>
              </a:ext>
            </a:extLst>
          </p:cNvPr>
          <p:cNvSpPr txBox="1"/>
          <p:nvPr/>
        </p:nvSpPr>
        <p:spPr>
          <a:xfrm>
            <a:off x="-5170718" y="-777301"/>
            <a:ext cx="4502544" cy="1024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950" dirty="0"/>
              <a:t>Copy/paste any of the icons below into your presentation. Please change color to white if using them on a dark background.</a:t>
            </a:r>
          </a:p>
        </p:txBody>
      </p:sp>
    </p:spTree>
    <p:extLst>
      <p:ext uri="{BB962C8B-B14F-4D97-AF65-F5344CB8AC3E}">
        <p14:creationId xmlns:p14="http://schemas.microsoft.com/office/powerpoint/2010/main" val="2987952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4AB20AA-E5DC-F33D-FB7B-B664616C3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0" y="0"/>
            <a:ext cx="18230241" cy="102870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49C8CB-198A-4362-B36D-A664F9BC4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851" y="2804892"/>
            <a:ext cx="16880775" cy="5300322"/>
          </a:xfrm>
        </p:spPr>
        <p:txBody>
          <a:bodyPr>
            <a:normAutofit fontScale="85000" lnSpcReduction="20000"/>
          </a:bodyPr>
          <a:lstStyle/>
          <a:p>
            <a:pPr marL="1200150" lvl="1" indent="-428625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3600" dirty="0">
              <a:solidFill>
                <a:schemeClr val="bg1"/>
              </a:solidFill>
            </a:endParaRPr>
          </a:p>
          <a:p>
            <a:pPr marL="1200150" lvl="1" indent="-428625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chemeClr val="bg1"/>
                </a:solidFill>
              </a:rPr>
              <a:t>It is long range needs-based plan (~25-30 years)</a:t>
            </a:r>
          </a:p>
          <a:p>
            <a:pPr marL="1200150" lvl="1" indent="-428625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3600" b="1" dirty="0">
              <a:solidFill>
                <a:schemeClr val="bg1"/>
              </a:solidFill>
            </a:endParaRPr>
          </a:p>
          <a:p>
            <a:pPr marL="1200150" lvl="1" indent="-428625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chemeClr val="bg1"/>
                </a:solidFill>
              </a:rPr>
              <a:t>Represents consensus on a future transportation system</a:t>
            </a:r>
          </a:p>
          <a:p>
            <a:pPr marL="1200150" lvl="1" indent="-428625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3600" b="1" dirty="0">
              <a:solidFill>
                <a:schemeClr val="bg1"/>
              </a:solidFill>
            </a:endParaRPr>
          </a:p>
          <a:p>
            <a:pPr marL="1200150" lvl="1" indent="-428625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chemeClr val="bg1"/>
                </a:solidFill>
              </a:rPr>
              <a:t>It is multimodal 	</a:t>
            </a:r>
          </a:p>
          <a:p>
            <a:pPr marL="2228850" lvl="3" indent="-428625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3300" b="1" dirty="0">
                <a:solidFill>
                  <a:schemeClr val="bg1"/>
                </a:solidFill>
              </a:rPr>
              <a:t>Highway</a:t>
            </a:r>
          </a:p>
          <a:p>
            <a:pPr marL="2228850" lvl="3" indent="-428625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3300" b="1" dirty="0">
                <a:solidFill>
                  <a:schemeClr val="bg1"/>
                </a:solidFill>
              </a:rPr>
              <a:t>Bicycle / Pedestrian</a:t>
            </a:r>
          </a:p>
          <a:p>
            <a:pPr marL="2228850" lvl="3" indent="-428625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3300" b="1" dirty="0">
                <a:solidFill>
                  <a:schemeClr val="bg1"/>
                </a:solidFill>
              </a:rPr>
              <a:t>Public Transportation / Rail</a:t>
            </a:r>
          </a:p>
          <a:p>
            <a:pPr lvl="3" indent="0">
              <a:buClr>
                <a:schemeClr val="bg1"/>
              </a:buClr>
              <a:buNone/>
            </a:pPr>
            <a:endParaRPr lang="en-US" sz="3300" b="1" dirty="0">
              <a:solidFill>
                <a:schemeClr val="bg1"/>
              </a:solidFill>
            </a:endParaRPr>
          </a:p>
          <a:p>
            <a:pPr lvl="1" indent="0">
              <a:buClr>
                <a:schemeClr val="bg1"/>
              </a:buClr>
              <a:buNone/>
            </a:pPr>
            <a:r>
              <a:rPr lang="en-US" sz="3300" dirty="0">
                <a:solidFill>
                  <a:schemeClr val="bg1"/>
                </a:solidFill>
              </a:rPr>
              <a:t>	</a:t>
            </a:r>
          </a:p>
          <a:p>
            <a:pPr marL="428625" indent="-428625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3600" dirty="0">
              <a:solidFill>
                <a:schemeClr val="bg1"/>
              </a:solidFill>
            </a:endParaRPr>
          </a:p>
          <a:p>
            <a:pPr marL="428625" indent="-428625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CDCAB3-FDF7-702F-7EA1-CB71017A7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A CTP?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93587D-934D-0D96-CED6-0E64B798AE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72243" y="1475978"/>
            <a:ext cx="5660384" cy="1042520"/>
          </a:xfrm>
        </p:spPr>
        <p:txBody>
          <a:bodyPr/>
          <a:lstStyle/>
          <a:p>
            <a:pPr marL="428625" indent="-428625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For informational purposes only</a:t>
            </a:r>
          </a:p>
          <a:p>
            <a:pPr marL="428625" indent="-428625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No decision from this board is needed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9D9EFF-B120-CA22-2D86-F1693ECB1B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Is A CTP?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B3A985-366A-013B-24F4-F39BE0CA97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/>
              <a:t>Comprehensive Transportation Plan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E7A6FB-4F64-9865-FF52-A78EEFBE0E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AF279C-F903-5C4F-9E12-13906705754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C40D8F-4079-BD04-0F91-D468C8B63046}"/>
              </a:ext>
            </a:extLst>
          </p:cNvPr>
          <p:cNvSpPr txBox="1"/>
          <p:nvPr/>
        </p:nvSpPr>
        <p:spPr>
          <a:xfrm>
            <a:off x="-3440490" y="-43655"/>
            <a:ext cx="2973765" cy="165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950" dirty="0"/>
              <a:t>Other slide variations are available. Select Insert above and click on the drop menu beside “new slide” to see all the options.</a:t>
            </a:r>
          </a:p>
        </p:txBody>
      </p:sp>
    </p:spTree>
    <p:extLst>
      <p:ext uri="{BB962C8B-B14F-4D97-AF65-F5344CB8AC3E}">
        <p14:creationId xmlns:p14="http://schemas.microsoft.com/office/powerpoint/2010/main" val="1346998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4AB20AA-E5DC-F33D-FB7B-B664616C3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0" y="0"/>
            <a:ext cx="18230241" cy="102870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49C8CB-198A-4362-B36D-A664F9BC4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851" y="2804891"/>
            <a:ext cx="16880775" cy="7029773"/>
          </a:xfrm>
        </p:spPr>
        <p:txBody>
          <a:bodyPr>
            <a:normAutofit fontScale="92500" lnSpcReduction="20000"/>
          </a:bodyPr>
          <a:lstStyle/>
          <a:p>
            <a:pPr lvl="3" indent="0">
              <a:buClr>
                <a:schemeClr val="bg1"/>
              </a:buClr>
              <a:buNone/>
            </a:pPr>
            <a:endParaRPr lang="en-US" sz="3300" dirty="0">
              <a:solidFill>
                <a:schemeClr val="bg1"/>
              </a:solidFill>
            </a:endParaRPr>
          </a:p>
          <a:p>
            <a:pPr marL="1200150" lvl="1" indent="-428625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chemeClr val="bg1"/>
                </a:solidFill>
              </a:rPr>
              <a:t>Developed cooperatively with: </a:t>
            </a:r>
          </a:p>
          <a:p>
            <a:pPr lvl="1" indent="0">
              <a:buClr>
                <a:schemeClr val="bg1"/>
              </a:buClr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marL="1800225" lvl="2" indent="-5143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3300" b="1" dirty="0">
                <a:solidFill>
                  <a:schemeClr val="bg1"/>
                </a:solidFill>
              </a:rPr>
              <a:t>NCDOT</a:t>
            </a:r>
          </a:p>
          <a:p>
            <a:pPr marL="1800225" lvl="2" indent="-514350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3300" b="1" dirty="0">
              <a:solidFill>
                <a:schemeClr val="bg1"/>
              </a:solidFill>
            </a:endParaRPr>
          </a:p>
          <a:p>
            <a:pPr marL="1800225" lvl="2" indent="-5143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3300" b="1" dirty="0">
                <a:solidFill>
                  <a:schemeClr val="bg1"/>
                </a:solidFill>
              </a:rPr>
              <a:t>Municipalities </a:t>
            </a:r>
          </a:p>
          <a:p>
            <a:pPr marL="2314575" lvl="3" indent="-51435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n-US" sz="3300" b="1" dirty="0">
                <a:solidFill>
                  <a:schemeClr val="bg1"/>
                </a:solidFill>
              </a:rPr>
              <a:t>Town of Hookerton, Town of Snow Hill, and Town of Walstonburg</a:t>
            </a:r>
          </a:p>
          <a:p>
            <a:pPr marL="1800225" lvl="2" indent="-5143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3300" b="1" dirty="0">
                <a:solidFill>
                  <a:schemeClr val="bg1"/>
                </a:solidFill>
              </a:rPr>
              <a:t>Greene County</a:t>
            </a:r>
          </a:p>
          <a:p>
            <a:pPr marL="1800225" lvl="2" indent="-514350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3300" b="1" dirty="0">
              <a:solidFill>
                <a:schemeClr val="bg1"/>
              </a:solidFill>
            </a:endParaRPr>
          </a:p>
          <a:p>
            <a:pPr marL="1800225" lvl="2" indent="-5143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3300" b="1" dirty="0">
                <a:solidFill>
                  <a:schemeClr val="bg1"/>
                </a:solidFill>
              </a:rPr>
              <a:t>Eastern Carolina Rural Planning Organization (ECRPO)</a:t>
            </a:r>
          </a:p>
          <a:p>
            <a:pPr lvl="2" indent="0">
              <a:buClr>
                <a:schemeClr val="bg1"/>
              </a:buClr>
              <a:buNone/>
            </a:pPr>
            <a:endParaRPr lang="en-US" sz="3300" b="1" dirty="0">
              <a:solidFill>
                <a:schemeClr val="bg1"/>
              </a:solidFill>
            </a:endParaRPr>
          </a:p>
          <a:p>
            <a:pPr marL="1800225" lvl="2" indent="-5143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3300" b="1" dirty="0">
                <a:solidFill>
                  <a:schemeClr val="bg1"/>
                </a:solidFill>
              </a:rPr>
              <a:t>Community Stakeholders</a:t>
            </a:r>
          </a:p>
          <a:p>
            <a:pPr marL="1800225" lvl="2" indent="-5143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3300" b="1" dirty="0">
                <a:solidFill>
                  <a:schemeClr val="bg1"/>
                </a:solidFill>
              </a:rPr>
              <a:t>The public</a:t>
            </a:r>
          </a:p>
          <a:p>
            <a:pPr lvl="2" indent="0">
              <a:buClr>
                <a:schemeClr val="bg1"/>
              </a:buClr>
              <a:buNone/>
            </a:pPr>
            <a:r>
              <a:rPr lang="en-US" sz="3300" dirty="0">
                <a:solidFill>
                  <a:schemeClr val="bg1"/>
                </a:solidFill>
              </a:rPr>
              <a:t>	</a:t>
            </a:r>
          </a:p>
          <a:p>
            <a:pPr>
              <a:buClr>
                <a:schemeClr val="bg1"/>
              </a:buClr>
            </a:pPr>
            <a:endParaRPr lang="en-US" sz="3600" dirty="0">
              <a:solidFill>
                <a:schemeClr val="bg1"/>
              </a:solidFill>
            </a:endParaRPr>
          </a:p>
          <a:p>
            <a:pPr marL="428625" indent="-428625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CDCAB3-FDF7-702F-7EA1-CB71017A7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A CTP?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9D9EFF-B120-CA22-2D86-F1693ECB1B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Is A CTP?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B3A985-366A-013B-24F4-F39BE0CA97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/>
              <a:t>Comprehensive Transportation Plan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E7A6FB-4F64-9865-FF52-A78EEFBE0E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AF279C-F903-5C4F-9E12-13906705754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C40D8F-4079-BD04-0F91-D468C8B63046}"/>
              </a:ext>
            </a:extLst>
          </p:cNvPr>
          <p:cNvSpPr txBox="1"/>
          <p:nvPr/>
        </p:nvSpPr>
        <p:spPr>
          <a:xfrm>
            <a:off x="-3440490" y="-43655"/>
            <a:ext cx="2973765" cy="165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950" dirty="0"/>
              <a:t>Other slide variations are available. Select Insert above and click on the drop menu beside “new slide” to see all the options.</a:t>
            </a:r>
          </a:p>
        </p:txBody>
      </p:sp>
    </p:spTree>
    <p:extLst>
      <p:ext uri="{BB962C8B-B14F-4D97-AF65-F5344CB8AC3E}">
        <p14:creationId xmlns:p14="http://schemas.microsoft.com/office/powerpoint/2010/main" val="761293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1285</Words>
  <Application>Microsoft Office PowerPoint</Application>
  <PresentationFormat>Custom</PresentationFormat>
  <Paragraphs>246</Paragraphs>
  <Slides>20</Slides>
  <Notes>14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Calibri</vt:lpstr>
      <vt:lpstr>Aptos</vt:lpstr>
      <vt:lpstr>Times New Roman Bold</vt:lpstr>
      <vt:lpstr>Montserrat Light</vt:lpstr>
      <vt:lpstr>Montserrat</vt:lpstr>
      <vt:lpstr>Wingdings</vt:lpstr>
      <vt:lpstr>Times New Roman Italics</vt:lpstr>
      <vt:lpstr>Times New Roman</vt:lpstr>
      <vt:lpstr>Montserrat Medium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 Comprehensive Transportation Plan? (CTP)</vt:lpstr>
      <vt:lpstr>What is A CTP?</vt:lpstr>
      <vt:lpstr>What is A CTP?</vt:lpstr>
      <vt:lpstr>What is A CTP?</vt:lpstr>
      <vt:lpstr>How a CTP fits into the Construction process</vt:lpstr>
      <vt:lpstr>How a CTP fits into the Construction process</vt:lpstr>
      <vt:lpstr>CTPs are ‘Needs-Based’ Plans</vt:lpstr>
      <vt:lpstr>CTPs creates project proposals and uses data from other plans</vt:lpstr>
      <vt:lpstr>CTP Process</vt:lpstr>
      <vt:lpstr>CTP Products</vt:lpstr>
      <vt:lpstr>CTP Products</vt:lpstr>
      <vt:lpstr>CTP Products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Eastern Carolina Rural Planning Organization</dc:title>
  <cp:lastModifiedBy>Jordan Kearney</cp:lastModifiedBy>
  <cp:revision>5</cp:revision>
  <dcterms:created xsi:type="dcterms:W3CDTF">2006-08-16T00:00:00Z</dcterms:created>
  <dcterms:modified xsi:type="dcterms:W3CDTF">2025-07-16T19:35:05Z</dcterms:modified>
  <dc:identifier>DAGs4VR_zOI</dc:identifier>
</cp:coreProperties>
</file>